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56" r:id="rId1"/>
  </p:sldMasterIdLst>
  <p:notesMasterIdLst>
    <p:notesMasterId r:id="rId20"/>
  </p:notesMasterIdLst>
  <p:handoutMasterIdLst>
    <p:handoutMasterId r:id="rId21"/>
  </p:handoutMasterIdLst>
  <p:sldIdLst>
    <p:sldId id="320" r:id="rId2"/>
    <p:sldId id="302" r:id="rId3"/>
    <p:sldId id="300" r:id="rId4"/>
    <p:sldId id="303" r:id="rId5"/>
    <p:sldId id="308" r:id="rId6"/>
    <p:sldId id="311" r:id="rId7"/>
    <p:sldId id="312" r:id="rId8"/>
    <p:sldId id="304" r:id="rId9"/>
    <p:sldId id="313" r:id="rId10"/>
    <p:sldId id="314" r:id="rId11"/>
    <p:sldId id="318" r:id="rId12"/>
    <p:sldId id="315" r:id="rId13"/>
    <p:sldId id="306" r:id="rId14"/>
    <p:sldId id="307" r:id="rId15"/>
    <p:sldId id="317" r:id="rId16"/>
    <p:sldId id="319" r:id="rId17"/>
    <p:sldId id="321" r:id="rId18"/>
    <p:sldId id="297" r:id="rId19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nna Andrews" initials="DA" lastIdx="0" clrIdx="0">
    <p:extLst>
      <p:ext uri="{19B8F6BF-5375-455C-9EA6-DF929625EA0E}">
        <p15:presenceInfo xmlns:p15="http://schemas.microsoft.com/office/powerpoint/2012/main" userId="S-1-5-21-1572248175-486741157-3386894362-22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78" autoAdjust="0"/>
  </p:normalViewPr>
  <p:slideViewPr>
    <p:cSldViewPr>
      <p:cViewPr varScale="1">
        <p:scale>
          <a:sx n="102" d="100"/>
          <a:sy n="102" d="100"/>
        </p:scale>
        <p:origin x="1038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6F3D8-874B-4B7D-990F-A04C98B9943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BAECB-5EBE-4E78-AA9E-993799FADD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97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EAA4A61-8AF6-4BF7-8639-A3972FC3800A}" type="datetimeFigureOut">
              <a:rPr lang="en-US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F2E3E9F-2FBB-4759-9B0F-847A01F8F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731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2E3E9F-2FBB-4759-9B0F-847A01F8FA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03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2E3E9F-2FBB-4759-9B0F-847A01F8FA5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2E3E9F-2FBB-4759-9B0F-847A01F8FA5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2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Sundt Project Specific </a:t>
            </a:r>
            <a:r>
              <a:rPr lang="en-US" dirty="0" err="1"/>
              <a:t>PlanetBids</a:t>
            </a:r>
            <a:r>
              <a:rPr lang="en-US" dirty="0"/>
              <a:t> – Not sharing databases with other agencies</a:t>
            </a:r>
          </a:p>
          <a:p>
            <a:r>
              <a:rPr lang="en-US" dirty="0"/>
              <a:t>All Firms need to register</a:t>
            </a:r>
          </a:p>
          <a:p>
            <a:pPr defTabSz="274320"/>
            <a:r>
              <a:rPr lang="en-US" dirty="0"/>
              <a:t>	1. So we can find you</a:t>
            </a:r>
          </a:p>
          <a:p>
            <a:pPr defTabSz="274320"/>
            <a:r>
              <a:rPr lang="en-US" dirty="0"/>
              <a:t>	2. It shows us you are interested in the project</a:t>
            </a:r>
          </a:p>
          <a:p>
            <a:pPr defTabSz="274320"/>
            <a:r>
              <a:rPr lang="en-US" dirty="0"/>
              <a:t>	3. You get notifications of bid releases, who is shortlisted for networking</a:t>
            </a:r>
          </a:p>
          <a:p>
            <a:r>
              <a:rPr lang="en-US" dirty="0"/>
              <a:t>Get there from our Project Website</a:t>
            </a:r>
          </a:p>
          <a:p>
            <a:r>
              <a:rPr lang="en-US" dirty="0"/>
              <a:t>Problems with Registering – click on ? For assistance</a:t>
            </a:r>
          </a:p>
          <a:p>
            <a:r>
              <a:rPr lang="en-US" dirty="0"/>
              <a:t>More than 1 email listed – generic better</a:t>
            </a:r>
          </a:p>
          <a:p>
            <a:r>
              <a:rPr lang="en-US" dirty="0"/>
              <a:t>If you want more than 2 emails – contact DeAnna for additional profiles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2E3E9F-2FBB-4759-9B0F-847A01F8FA5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1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Subcontractors: License, bidding a main trade</a:t>
            </a:r>
          </a:p>
          <a:p>
            <a:r>
              <a:rPr lang="en-US" dirty="0"/>
              <a:t>Vendors, Suppliers, Rentals, Professional Services DO NOT DO</a:t>
            </a:r>
          </a:p>
          <a:p>
            <a:r>
              <a:rPr lang="en-US" dirty="0"/>
              <a:t>Will need letter from Insurance for EMR status</a:t>
            </a:r>
          </a:p>
          <a:p>
            <a:r>
              <a:rPr lang="en-US" dirty="0"/>
              <a:t>Must provide financials or only $50K</a:t>
            </a:r>
          </a:p>
          <a:p>
            <a:r>
              <a:rPr lang="en-US" dirty="0"/>
              <a:t>Exemption List not all inclusive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2E3E9F-2FBB-4759-9B0F-847A01F8FA5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7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with Sundt: 2 step process</a:t>
            </a:r>
          </a:p>
          <a:p>
            <a:r>
              <a:rPr lang="en-US" dirty="0"/>
              <a:t>Other information provided on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2E3E9F-2FBB-4759-9B0F-847A01F8FA5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44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2E3E9F-2FBB-4759-9B0F-847A01F8FA5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4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4EE348-56DE-4D00-88EE-9375097050B4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92A15-239C-42AE-A3DF-7434FB5F5A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7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74EBD89-3DF8-4028-B1FF-180FC7E421C2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EFC80-2E32-4083-B50B-40AE393EA2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5B1496-C092-4AAF-A7AE-02EA4BF74B66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5EA73-C991-4099-B812-0963FDA292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90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E40F5B-3179-4C1F-8D77-7D81685F1F01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E1C27-BD14-477D-B847-83CD430CE3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62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0BEFC80-2E32-4083-B50B-40AE393EA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51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0808B9-3D9D-454F-A54D-BDC769618B23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C73BE-DEC8-4305-94A1-A001441287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8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95EA86B-349F-4A03-B04D-BE1128F4EC12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9E815-E044-45E2-90A2-7D1893E561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527781F-E5AB-4CE3-9DA8-0CD94D023444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D9979-0AAC-4F2C-88BC-0A49B13CB0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7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3E8F4D-6F16-40BC-9D74-BC29C95B1F5D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2D5CA-2B1B-4369-B76C-BB1A024CC7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28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F06EF3-8297-4D0E-B864-75FF8A134377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84C4C-E78A-429A-BECC-806504DC57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9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A80CFB-7EED-4AFF-BF7D-D6D377FB0CEB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A1288-21C9-47AE-94D8-59B75C2760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9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A80CFB-7EED-4AFF-BF7D-D6D377FB0CEB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52400" y="6019800"/>
            <a:ext cx="9296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044A1288-21C9-47AE-94D8-59B75C2760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3" y="6234989"/>
            <a:ext cx="720066" cy="5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49DA39-258C-4827-907E-E0C6CA25D984}" type="datetime1">
              <a:rPr lang="en-US" smtClean="0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93A4B-8DE2-4936-81D6-867AB7A740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3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6963"/>
            <a:ext cx="9144000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0E4E5D-58EF-4A5F-9E11-9654EB858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3" y="6234989"/>
            <a:ext cx="720067" cy="5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2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9" r:id="rId8"/>
    <p:sldLayoutId id="2147483964" r:id="rId9"/>
    <p:sldLayoutId id="2147483965" r:id="rId10"/>
    <p:sldLayoutId id="2147483966" r:id="rId11"/>
    <p:sldLayoutId id="2147483967" r:id="rId12"/>
    <p:sldLayoutId id="2147483968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dtsdairport.projects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bqual-llc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CaliBizOutreach@Sundt.co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dtsdairportprojects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sundtsdairportprojects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ndiegosbdc.org/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://www.ptac-sandiego.org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an.org/" TargetMode="External"/><Relationship Id="rId5" Type="http://schemas.openxmlformats.org/officeDocument/2006/relationships/image" Target="../media/image51.jpg"/><Relationship Id="rId4" Type="http://schemas.openxmlformats.org/officeDocument/2006/relationships/image" Target="../media/image50.png"/><Relationship Id="rId9" Type="http://schemas.openxmlformats.org/officeDocument/2006/relationships/hyperlink" Target="http://www.vibnetwork.org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18" Type="http://schemas.openxmlformats.org/officeDocument/2006/relationships/image" Target="../media/image67.jpeg"/><Relationship Id="rId3" Type="http://schemas.openxmlformats.org/officeDocument/2006/relationships/image" Target="../media/image52.jpg"/><Relationship Id="rId21" Type="http://schemas.openxmlformats.org/officeDocument/2006/relationships/image" Target="../media/image70.jpg"/><Relationship Id="rId7" Type="http://schemas.openxmlformats.org/officeDocument/2006/relationships/image" Target="../media/image56.jpg"/><Relationship Id="rId12" Type="http://schemas.openxmlformats.org/officeDocument/2006/relationships/image" Target="../media/image61.jpg"/><Relationship Id="rId17" Type="http://schemas.openxmlformats.org/officeDocument/2006/relationships/image" Target="../media/image66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11" Type="http://schemas.openxmlformats.org/officeDocument/2006/relationships/image" Target="../media/image60.jpeg"/><Relationship Id="rId5" Type="http://schemas.openxmlformats.org/officeDocument/2006/relationships/image" Target="../media/image54.jpg"/><Relationship Id="rId15" Type="http://schemas.openxmlformats.org/officeDocument/2006/relationships/image" Target="../media/image64.jpeg"/><Relationship Id="rId23" Type="http://schemas.openxmlformats.org/officeDocument/2006/relationships/hyperlink" Target="mailto:CaliBizOutreach@Sundt.com" TargetMode="External"/><Relationship Id="rId10" Type="http://schemas.openxmlformats.org/officeDocument/2006/relationships/image" Target="../media/image59.jpg"/><Relationship Id="rId19" Type="http://schemas.openxmlformats.org/officeDocument/2006/relationships/image" Target="../media/image68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jpe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157" y="0"/>
            <a:ext cx="129343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3031054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730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WELCOME</a:t>
            </a:r>
            <a:br>
              <a:rPr lang="en-US" sz="730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to Sundt Construction’s</a:t>
            </a:r>
            <a:br>
              <a:rPr lang="en-US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Networking &amp; Partnering Event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5B20E-36EA-4B12-B0F8-2E53623E84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BE729A-B792-4720-A592-197F50BB0E98}"/>
              </a:ext>
            </a:extLst>
          </p:cNvPr>
          <p:cNvSpPr txBox="1"/>
          <p:nvPr/>
        </p:nvSpPr>
        <p:spPr>
          <a:xfrm>
            <a:off x="2063948" y="5729526"/>
            <a:ext cx="50161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December 04, 2018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MAAC Event Center – South County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66" y="322938"/>
            <a:ext cx="1809668" cy="12920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7300" y="2201876"/>
            <a:ext cx="6629400" cy="182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7300" y="5306741"/>
            <a:ext cx="6629400" cy="182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5AAE9D39-5A4E-4552-B141-C9FE310E8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407773"/>
            <a:ext cx="8534400" cy="555486"/>
          </a:xfrm>
        </p:spPr>
        <p:txBody>
          <a:bodyPr>
            <a:normAutofit fontScale="90000"/>
          </a:bodyPr>
          <a:lstStyle/>
          <a:p>
            <a:r>
              <a:rPr lang="fr-FR" sz="1600" dirty="0">
                <a:latin typeface="+mn-lt"/>
              </a:rPr>
              <a:t>                                     CONTRACTOR  PRE-CONSTRUCTION  ORIENTATION                                  </a:t>
            </a:r>
            <a:r>
              <a:rPr lang="fr-FR" sz="1600" dirty="0"/>
              <a:t>J.6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KEY POINTS</a:t>
            </a:r>
            <a:br>
              <a:rPr lang="fr-FR" sz="1600" dirty="0">
                <a:latin typeface="+mn-lt"/>
              </a:rPr>
            </a:br>
            <a:endParaRPr lang="en-US" sz="1600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35EB9-8157-4CCE-BE5D-09389C68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A1288-21C9-47AE-94D8-59B75C2760C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3783F-BC2D-41D2-B37F-27238EC813E0}"/>
              </a:ext>
            </a:extLst>
          </p:cNvPr>
          <p:cNvSpPr txBox="1"/>
          <p:nvPr/>
        </p:nvSpPr>
        <p:spPr>
          <a:xfrm>
            <a:off x="0" y="6172200"/>
            <a:ext cx="917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yriad Pro Cond" panose="020B0506030403020204" pitchFamily="34" charset="0"/>
              </a:rPr>
              <a:t>Safety First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265734-D717-4A43-9C4B-A1FFA98F92A6}"/>
              </a:ext>
            </a:extLst>
          </p:cNvPr>
          <p:cNvSpPr/>
          <p:nvPr/>
        </p:nvSpPr>
        <p:spPr>
          <a:xfrm>
            <a:off x="288838" y="1143000"/>
            <a:ext cx="9023131" cy="685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+mn-lt"/>
              </a:rPr>
              <a:t>1.4 Orientation  </a:t>
            </a:r>
            <a:r>
              <a:rPr lang="en-US" sz="1400" b="1" dirty="0">
                <a:solidFill>
                  <a:srgbClr val="00B050"/>
                </a:solidFill>
                <a:latin typeface="+mn-lt"/>
              </a:rPr>
              <a:t>(Page 9)</a:t>
            </a:r>
          </a:p>
          <a:p>
            <a:pPr marL="603504" lvl="2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The Contractor and Subcontractors must schedule and notify the SDCRAA Construction</a:t>
            </a:r>
          </a:p>
          <a:p>
            <a:pPr marL="603504" lvl="2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Manager of new employee orientations at least 48 hours in advance of the scheduled</a:t>
            </a:r>
          </a:p>
          <a:p>
            <a:pPr marL="603504" lvl="2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orientation date. At the time of the orientation, the Contractor's/Subcontractors employees</a:t>
            </a:r>
          </a:p>
          <a:p>
            <a:pPr marL="603504" lvl="2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must submit evidence of having passed a drug screen with a negative result with in the past</a:t>
            </a:r>
          </a:p>
          <a:p>
            <a:pPr marL="603504" lvl="2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90 days. In addition, they must show a 10 or 30 Hour CA or Fed OSHA Card for the</a:t>
            </a:r>
          </a:p>
          <a:p>
            <a:pPr marL="603504" lvl="2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Construction Industry at the time of orientation for at least 20% of the</a:t>
            </a:r>
          </a:p>
          <a:p>
            <a:pPr marL="603504" lvl="2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Contractor/Subcontractor's employees. All other staff are required to have their 10 or 30</a:t>
            </a:r>
          </a:p>
          <a:p>
            <a:pPr marL="603504" lvl="2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Hour Cal OSHA or Fed OSHA card within 120 days of starting work on this project.</a:t>
            </a: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+mn-lt"/>
              </a:rPr>
              <a:t>Contractors Cost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191919"/>
                </a:solidFill>
                <a:latin typeface="+mn-lt"/>
              </a:rPr>
              <a:t>1.4.1.2 Pre</a:t>
            </a:r>
            <a:r>
              <a:rPr lang="en-US" sz="1400" b="1" dirty="0">
                <a:solidFill>
                  <a:srgbClr val="353535"/>
                </a:solidFill>
                <a:latin typeface="+mn-lt"/>
              </a:rPr>
              <a:t>-</a:t>
            </a:r>
            <a:r>
              <a:rPr lang="en-US" sz="1400" b="1" dirty="0">
                <a:solidFill>
                  <a:srgbClr val="191919"/>
                </a:solidFill>
                <a:latin typeface="+mn-lt"/>
              </a:rPr>
              <a:t>Construction Conference </a:t>
            </a:r>
            <a:r>
              <a:rPr lang="en-US" sz="1400" b="1" dirty="0">
                <a:solidFill>
                  <a:srgbClr val="00B050"/>
                </a:solidFill>
                <a:latin typeface="+mn-lt"/>
              </a:rPr>
              <a:t>(Page 9- 10)</a:t>
            </a:r>
          </a:p>
          <a:p>
            <a:endParaRPr lang="en-US" sz="1400" b="1" dirty="0">
              <a:solidFill>
                <a:srgbClr val="00B050"/>
              </a:solidFill>
              <a:latin typeface="+mn-lt"/>
            </a:endParaRPr>
          </a:p>
          <a:p>
            <a:pPr lvl="2"/>
            <a:r>
              <a:rPr lang="en-US" sz="1400" dirty="0">
                <a:solidFill>
                  <a:srgbClr val="191919"/>
                </a:solidFill>
                <a:latin typeface="+mn-lt"/>
              </a:rPr>
              <a:t>Following award of a contract and pr</a:t>
            </a:r>
            <a:r>
              <a:rPr lang="en-US" sz="1400" dirty="0">
                <a:solidFill>
                  <a:srgbClr val="353535"/>
                </a:solidFill>
                <a:latin typeface="+mn-lt"/>
              </a:rPr>
              <a:t>i</a:t>
            </a:r>
            <a:r>
              <a:rPr lang="en-US" sz="1400" dirty="0">
                <a:solidFill>
                  <a:srgbClr val="191919"/>
                </a:solidFill>
                <a:latin typeface="+mn-lt"/>
              </a:rPr>
              <a:t>or to mobili</a:t>
            </a:r>
            <a:r>
              <a:rPr lang="en-US" sz="1400" dirty="0">
                <a:solidFill>
                  <a:srgbClr val="353535"/>
                </a:solidFill>
                <a:latin typeface="+mn-lt"/>
              </a:rPr>
              <a:t>z</a:t>
            </a:r>
            <a:r>
              <a:rPr lang="en-US" sz="1400" dirty="0">
                <a:solidFill>
                  <a:srgbClr val="191919"/>
                </a:solidFill>
                <a:latin typeface="+mn-lt"/>
              </a:rPr>
              <a:t>ation</a:t>
            </a:r>
            <a:r>
              <a:rPr lang="en-US" sz="1400" dirty="0">
                <a:solidFill>
                  <a:srgbClr val="4C4C4C"/>
                </a:solidFill>
                <a:latin typeface="+mn-lt"/>
              </a:rPr>
              <a:t>, </a:t>
            </a:r>
            <a:r>
              <a:rPr lang="en-US" sz="1400" dirty="0">
                <a:solidFill>
                  <a:srgbClr val="191919"/>
                </a:solidFill>
                <a:latin typeface="+mn-lt"/>
              </a:rPr>
              <a:t>the Contra</a:t>
            </a:r>
            <a:r>
              <a:rPr lang="en-US" sz="1400" dirty="0">
                <a:solidFill>
                  <a:srgbClr val="353535"/>
                </a:solidFill>
                <a:latin typeface="+mn-lt"/>
              </a:rPr>
              <a:t>c</a:t>
            </a:r>
            <a:r>
              <a:rPr lang="en-US" sz="1400" dirty="0">
                <a:solidFill>
                  <a:srgbClr val="191919"/>
                </a:solidFill>
                <a:latin typeface="+mn-lt"/>
              </a:rPr>
              <a:t>tor and its Sub</a:t>
            </a:r>
            <a:r>
              <a:rPr lang="en-US" sz="1400" dirty="0">
                <a:solidFill>
                  <a:srgbClr val="353535"/>
                </a:solidFill>
                <a:latin typeface="+mn-lt"/>
              </a:rPr>
              <a:t>c</a:t>
            </a:r>
            <a:r>
              <a:rPr lang="en-US" sz="1400" dirty="0">
                <a:solidFill>
                  <a:srgbClr val="191919"/>
                </a:solidFill>
                <a:latin typeface="+mn-lt"/>
              </a:rPr>
              <a:t>ontractors </a:t>
            </a:r>
          </a:p>
          <a:p>
            <a:pPr lvl="2"/>
            <a:r>
              <a:rPr lang="en-US" sz="1400" dirty="0">
                <a:solidFill>
                  <a:srgbClr val="191919"/>
                </a:solidFill>
                <a:latin typeface="+mn-lt"/>
              </a:rPr>
              <a:t>shall attend a Pre-Construction Confer</a:t>
            </a:r>
            <a:r>
              <a:rPr lang="en-US" sz="1400" dirty="0">
                <a:solidFill>
                  <a:srgbClr val="353535"/>
                </a:solidFill>
                <a:latin typeface="+mn-lt"/>
              </a:rPr>
              <a:t>e</a:t>
            </a:r>
            <a:r>
              <a:rPr lang="en-US" sz="1400" dirty="0">
                <a:solidFill>
                  <a:srgbClr val="191919"/>
                </a:solidFill>
                <a:latin typeface="+mn-lt"/>
              </a:rPr>
              <a:t>nce where the J.6 </a:t>
            </a:r>
            <a:r>
              <a:rPr lang="en-US" sz="1400" dirty="0">
                <a:latin typeface="+mn-lt"/>
              </a:rPr>
              <a:t>requirements and procedures for safety, </a:t>
            </a:r>
          </a:p>
          <a:p>
            <a:pPr lvl="2"/>
            <a:r>
              <a:rPr lang="en-US" sz="1400" dirty="0">
                <a:latin typeface="+mn-lt"/>
              </a:rPr>
              <a:t>health, and environmental procedures and awareness will be discussed. The Contractor's and </a:t>
            </a:r>
          </a:p>
          <a:p>
            <a:pPr lvl="2"/>
            <a:r>
              <a:rPr lang="en-US" sz="1400" dirty="0">
                <a:latin typeface="+mn-lt"/>
              </a:rPr>
              <a:t>Subcontractor's project managers and superintendents who will be on-site and responsible for</a:t>
            </a:r>
          </a:p>
          <a:p>
            <a:pPr lvl="2"/>
            <a:r>
              <a:rPr lang="en-US" sz="1400" dirty="0">
                <a:latin typeface="+mn-lt"/>
              </a:rPr>
              <a:t>daily construction operations must attend. Required safety submittals are expected to be turned in</a:t>
            </a:r>
          </a:p>
          <a:p>
            <a:pPr lvl="2"/>
            <a:r>
              <a:rPr lang="en-US" sz="1400" dirty="0">
                <a:latin typeface="+mn-lt"/>
              </a:rPr>
              <a:t>at this time and before any site work starts.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+mn-lt"/>
              </a:rPr>
              <a:t>Contractors Cost</a:t>
            </a:r>
          </a:p>
          <a:p>
            <a:pPr marL="603504" lvl="2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</a:pPr>
            <a:endParaRPr lang="en-US" sz="14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  <a:p>
            <a:pPr marL="774954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4158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F68B0-DD00-4EE1-8474-937B638D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C73BE-DEC8-4305-94A1-A001441287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1495A1-7983-4AE2-B441-1609CCF14618}"/>
              </a:ext>
            </a:extLst>
          </p:cNvPr>
          <p:cNvSpPr/>
          <p:nvPr/>
        </p:nvSpPr>
        <p:spPr>
          <a:xfrm>
            <a:off x="609600" y="451262"/>
            <a:ext cx="8153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+mn-lt"/>
              </a:rPr>
              <a:t>1.4.2 New Contractor/Subcontractor Orientation (NCO) –Initial </a:t>
            </a:r>
            <a:r>
              <a:rPr lang="en-US" sz="1400" b="1" dirty="0">
                <a:solidFill>
                  <a:srgbClr val="00B050"/>
                </a:solidFill>
                <a:latin typeface="+mn-lt"/>
              </a:rPr>
              <a:t>(Page 10)</a:t>
            </a:r>
          </a:p>
          <a:p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	The Contractor's and subcontractor's project managers and superintendents shall</a:t>
            </a:r>
          </a:p>
          <a:p>
            <a:r>
              <a:rPr lang="en-US" sz="1400" dirty="0">
                <a:latin typeface="+mn-lt"/>
              </a:rPr>
              <a:t>	attend the New Contractor/Subcontractor Orientation (NCO) prior to beginning work</a:t>
            </a:r>
          </a:p>
          <a:p>
            <a:r>
              <a:rPr lang="en-US" sz="1400" dirty="0">
                <a:latin typeface="+mn-lt"/>
              </a:rPr>
              <a:t>	on the Project. (This is a separate requirement from the new employee orientations</a:t>
            </a:r>
          </a:p>
          <a:p>
            <a:r>
              <a:rPr lang="en-US" sz="1400" dirty="0">
                <a:latin typeface="+mn-lt"/>
              </a:rPr>
              <a:t>	discussed previously.) The Authority will conduct the NCO on the job site. The NCO</a:t>
            </a:r>
          </a:p>
          <a:p>
            <a:r>
              <a:rPr lang="en-US" sz="1400" dirty="0">
                <a:latin typeface="+mn-lt"/>
              </a:rPr>
              <a:t>	will consist of approximately 8 hours of site-specific awareness training. After the</a:t>
            </a:r>
          </a:p>
          <a:p>
            <a:r>
              <a:rPr lang="en-US" sz="1400" dirty="0">
                <a:latin typeface="+mn-lt"/>
              </a:rPr>
              <a:t>	initial NCO conducted by the Authority, the Contractor shall conduct a NCO once</a:t>
            </a:r>
          </a:p>
          <a:p>
            <a:r>
              <a:rPr lang="en-US" sz="1400" dirty="0">
                <a:latin typeface="+mn-lt"/>
              </a:rPr>
              <a:t>	per month thereafter. After the initial NCO and throughout the duration of the</a:t>
            </a:r>
          </a:p>
          <a:p>
            <a:r>
              <a:rPr lang="en-US" sz="1400" dirty="0">
                <a:latin typeface="+mn-lt"/>
              </a:rPr>
              <a:t>	Project, the Contractor shall continue to train all of its staff and subcontractors that</a:t>
            </a:r>
          </a:p>
          <a:p>
            <a:r>
              <a:rPr lang="en-US" sz="1400" dirty="0">
                <a:latin typeface="+mn-lt"/>
              </a:rPr>
              <a:t>	will be onsite including all vendors' site representatives and subcontractors. The</a:t>
            </a:r>
          </a:p>
          <a:p>
            <a:r>
              <a:rPr lang="en-US" sz="1400" dirty="0">
                <a:latin typeface="+mn-lt"/>
              </a:rPr>
              <a:t>	following topics will be covered in the NCO: Contractors Cost</a:t>
            </a:r>
          </a:p>
          <a:p>
            <a:pPr lvl="2"/>
            <a:r>
              <a:rPr lang="en-US" sz="1400" dirty="0">
                <a:latin typeface="+mn-lt"/>
              </a:rPr>
              <a:t>• Safety</a:t>
            </a:r>
          </a:p>
          <a:p>
            <a:pPr lvl="2"/>
            <a:r>
              <a:rPr lang="en-US" sz="1400" dirty="0">
                <a:latin typeface="+mn-lt"/>
              </a:rPr>
              <a:t>• Hazard Communication</a:t>
            </a:r>
          </a:p>
          <a:p>
            <a:pPr lvl="2"/>
            <a:r>
              <a:rPr lang="en-US" sz="1400" dirty="0">
                <a:latin typeface="+mn-lt"/>
              </a:rPr>
              <a:t>• Pre-Task Planning</a:t>
            </a:r>
          </a:p>
          <a:p>
            <a:pPr lvl="2"/>
            <a:r>
              <a:rPr lang="en-US" sz="1400" dirty="0">
                <a:latin typeface="+mn-lt"/>
              </a:rPr>
              <a:t>• Cal OSHA Requirements</a:t>
            </a:r>
          </a:p>
          <a:p>
            <a:pPr lvl="2"/>
            <a:r>
              <a:rPr lang="en-US" sz="1400" dirty="0">
                <a:latin typeface="+mn-lt"/>
              </a:rPr>
              <a:t>• Site Specific Rules &amp; Requirements</a:t>
            </a:r>
          </a:p>
          <a:p>
            <a:pPr lvl="2"/>
            <a:r>
              <a:rPr lang="en-US" sz="1400" dirty="0">
                <a:latin typeface="+mn-lt"/>
              </a:rPr>
              <a:t>• Environmental Procedures and Awareness</a:t>
            </a:r>
          </a:p>
          <a:p>
            <a:pPr lvl="2"/>
            <a:r>
              <a:rPr lang="en-US" sz="1400" dirty="0">
                <a:latin typeface="+mn-lt"/>
              </a:rPr>
              <a:t>• Small Business</a:t>
            </a:r>
          </a:p>
          <a:p>
            <a:pPr lvl="2"/>
            <a:r>
              <a:rPr lang="en-US" sz="1400" dirty="0">
                <a:latin typeface="+mn-lt"/>
              </a:rPr>
              <a:t>• Labor Compliance</a:t>
            </a:r>
          </a:p>
          <a:p>
            <a:pPr lvl="2"/>
            <a:r>
              <a:rPr lang="en-US" sz="1400" dirty="0">
                <a:latin typeface="+mn-lt"/>
              </a:rPr>
              <a:t>• Payroll</a:t>
            </a:r>
          </a:p>
          <a:p>
            <a:pPr lvl="2"/>
            <a:r>
              <a:rPr lang="en-US" sz="1400" dirty="0">
                <a:latin typeface="+mn-lt"/>
              </a:rPr>
              <a:t>• Prime Contractor help to enforce</a:t>
            </a:r>
          </a:p>
        </p:txBody>
      </p:sp>
    </p:spTree>
    <p:extLst>
      <p:ext uri="{BB962C8B-B14F-4D97-AF65-F5344CB8AC3E}">
        <p14:creationId xmlns:p14="http://schemas.microsoft.com/office/powerpoint/2010/main" val="365941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4441A3-EF03-42F3-A882-E32BD5DA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A1288-21C9-47AE-94D8-59B75C2760C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289423-E394-42B9-BC4C-9158B66ACD67}"/>
              </a:ext>
            </a:extLst>
          </p:cNvPr>
          <p:cNvSpPr txBox="1"/>
          <p:nvPr/>
        </p:nvSpPr>
        <p:spPr>
          <a:xfrm>
            <a:off x="0" y="6172200"/>
            <a:ext cx="917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yriad Pro Cond" panose="020B0506030403020204" pitchFamily="34" charset="0"/>
              </a:rPr>
              <a:t>Safety First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842113-2392-4314-8ABB-C5ED18B89775}"/>
              </a:ext>
            </a:extLst>
          </p:cNvPr>
          <p:cNvSpPr/>
          <p:nvPr/>
        </p:nvSpPr>
        <p:spPr>
          <a:xfrm>
            <a:off x="892262" y="609600"/>
            <a:ext cx="7391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202020"/>
                </a:solidFill>
                <a:latin typeface="+mn-lt"/>
              </a:rPr>
              <a:t>3.2 </a:t>
            </a:r>
            <a:r>
              <a:rPr lang="en-US" sz="1400" b="1" dirty="0">
                <a:solidFill>
                  <a:srgbClr val="101010"/>
                </a:solidFill>
                <a:latin typeface="+mn-lt"/>
              </a:rPr>
              <a:t>Incident /Injury </a:t>
            </a:r>
            <a:r>
              <a:rPr lang="en-US" sz="1400" b="1" i="1" dirty="0">
                <a:solidFill>
                  <a:srgbClr val="101010"/>
                </a:solidFill>
                <a:latin typeface="+mn-lt"/>
              </a:rPr>
              <a:t>I </a:t>
            </a:r>
            <a:r>
              <a:rPr lang="en-US" sz="1400" b="1" dirty="0">
                <a:solidFill>
                  <a:srgbClr val="101010"/>
                </a:solidFill>
                <a:latin typeface="+mn-lt"/>
              </a:rPr>
              <a:t>Near-Miss Analysis  </a:t>
            </a:r>
            <a:r>
              <a:rPr lang="en-US" sz="1400" b="1" dirty="0">
                <a:solidFill>
                  <a:srgbClr val="00B050"/>
                </a:solidFill>
                <a:latin typeface="+mn-lt"/>
              </a:rPr>
              <a:t>(Page 21- 22)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  <a:latin typeface="+mn-lt"/>
              </a:rPr>
              <a:t>Contractors Cost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00B05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+mn-lt"/>
              </a:rPr>
              <a:t>3.3 Post-Accident/Near Miss Drug/Alcohol Test </a:t>
            </a:r>
            <a:r>
              <a:rPr lang="en-US" sz="1400" b="1" dirty="0">
                <a:solidFill>
                  <a:srgbClr val="00B050"/>
                </a:solidFill>
                <a:latin typeface="+mn-lt"/>
              </a:rPr>
              <a:t>(Page 22) (Contractors Cost)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+mn-lt"/>
              </a:rPr>
              <a:t>3.3.1 </a:t>
            </a:r>
            <a:r>
              <a:rPr lang="en-US" sz="1400" dirty="0">
                <a:latin typeface="+mn-lt"/>
              </a:rPr>
              <a:t>All Contractor's and Subcontractor's employees who are injured on the Job Site,</a:t>
            </a:r>
          </a:p>
          <a:p>
            <a:r>
              <a:rPr lang="en-US" sz="1400" dirty="0">
                <a:latin typeface="+mn-lt"/>
              </a:rPr>
              <a:t>	or create a hazardous condition which results in an injury to another person or</a:t>
            </a:r>
          </a:p>
          <a:p>
            <a:r>
              <a:rPr lang="en-US" sz="1400" dirty="0">
                <a:latin typeface="+mn-lt"/>
              </a:rPr>
              <a:t>	property damage, or Near Miss, shall be tested for illegal drugs (10 Panel test),</a:t>
            </a:r>
          </a:p>
          <a:p>
            <a:r>
              <a:rPr lang="en-US" sz="1400" dirty="0">
                <a:latin typeface="+mn-lt"/>
              </a:rPr>
              <a:t>	for unauthorized use of prescribed medications, and use of marijuana or alcohol,</a:t>
            </a:r>
          </a:p>
          <a:p>
            <a:r>
              <a:rPr lang="en-US" sz="1400" dirty="0">
                <a:latin typeface="+mn-lt"/>
              </a:rPr>
              <a:t>	where there is a reasonable basis for believing that such use could have</a:t>
            </a:r>
          </a:p>
          <a:p>
            <a:r>
              <a:rPr lang="en-US" sz="1400" dirty="0">
                <a:latin typeface="+mn-lt"/>
              </a:rPr>
              <a:t>	contributed to the injury or condition.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+mn-lt"/>
              </a:rPr>
              <a:t>Contractors Cost</a:t>
            </a:r>
            <a:r>
              <a:rPr lang="en-US" sz="1400" dirty="0">
                <a:latin typeface="+mn-lt"/>
              </a:rPr>
              <a:t>	</a:t>
            </a:r>
          </a:p>
          <a:p>
            <a:endParaRPr lang="en-US" sz="1400" b="1" dirty="0">
              <a:solidFill>
                <a:srgbClr val="00B050"/>
              </a:solidFill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+mn-lt"/>
              </a:rPr>
              <a:t>3.4 Cause Analysis Procedure  </a:t>
            </a:r>
            <a:r>
              <a:rPr lang="en-US" sz="1400" b="1" dirty="0">
                <a:solidFill>
                  <a:srgbClr val="00B050"/>
                </a:solidFill>
                <a:latin typeface="+mn-lt"/>
              </a:rPr>
              <a:t>(Page 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latin typeface="+mn-lt"/>
              </a:rPr>
              <a:t>Contractors Cost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88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01255-CBC9-4DE6-8B0E-130DE705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84C4C-E78A-429A-BECC-806504DC57E1}" type="slidenum">
              <a:rPr lang="en-US" smtClean="0">
                <a:latin typeface="Myriad Pro Light" panose="020B0403030403020204" pitchFamily="34" charset="0"/>
              </a:rPr>
              <a:pPr>
                <a:defRPr/>
              </a:pPr>
              <a:t>13</a:t>
            </a:fld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654D1D8-3537-416B-A4FF-D038A1293D92}"/>
              </a:ext>
            </a:extLst>
          </p:cNvPr>
          <p:cNvSpPr txBox="1">
            <a:spLocks/>
          </p:cNvSpPr>
          <p:nvPr/>
        </p:nvSpPr>
        <p:spPr>
          <a:xfrm>
            <a:off x="181767" y="566738"/>
            <a:ext cx="8962231" cy="2633662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/>
          </a:p>
          <a:p>
            <a:endParaRPr lang="en-US" dirty="0"/>
          </a:p>
          <a:p>
            <a:r>
              <a:rPr lang="en-US" sz="3000" dirty="0"/>
              <a:t>ALL Firms</a:t>
            </a:r>
          </a:p>
          <a:p>
            <a:r>
              <a:rPr lang="en-US" sz="3000" dirty="0"/>
              <a:t>Register in the </a:t>
            </a:r>
            <a:r>
              <a:rPr lang="en-US" sz="3000" b="1" i="1" u="sng" dirty="0">
                <a:solidFill>
                  <a:srgbClr val="FF0000"/>
                </a:solidFill>
              </a:rPr>
              <a:t>Sundt</a:t>
            </a:r>
            <a:r>
              <a:rPr lang="en-US" sz="3000" dirty="0"/>
              <a:t> </a:t>
            </a:r>
            <a:r>
              <a:rPr lang="en-US" sz="3000" dirty="0" err="1"/>
              <a:t>PlanetBids</a:t>
            </a:r>
            <a:r>
              <a:rPr lang="en-US" sz="3000" dirty="0"/>
              <a:t> Database</a:t>
            </a:r>
          </a:p>
          <a:p>
            <a:r>
              <a:rPr lang="en-US" dirty="0">
                <a:hlinkClick r:id="rId3"/>
              </a:rPr>
              <a:t>www.Sundtsdairportprojects.com</a:t>
            </a:r>
            <a:r>
              <a:rPr lang="en-US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03050E-6638-4937-9F4B-6228270C0E5E}"/>
              </a:ext>
            </a:extLst>
          </p:cNvPr>
          <p:cNvSpPr txBox="1">
            <a:spLocks/>
          </p:cNvSpPr>
          <p:nvPr/>
        </p:nvSpPr>
        <p:spPr>
          <a:xfrm>
            <a:off x="266700" y="935254"/>
            <a:ext cx="5181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r>
              <a:rPr lang="en-US" sz="4000" dirty="0">
                <a:solidFill>
                  <a:schemeClr val="tx1"/>
                </a:solidFill>
                <a:latin typeface="Myriad Pro Light" panose="020B0403030403020204" pitchFamily="34" charset="0"/>
              </a:rPr>
              <a:t>STEP 1: Registration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3D4B8-D022-4D57-BBC4-CCFCAD0B8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703915"/>
            <a:ext cx="4495800" cy="3025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1C27DE-ACAE-4A2C-AEF9-C33A641B0D8F}"/>
              </a:ext>
            </a:extLst>
          </p:cNvPr>
          <p:cNvSpPr/>
          <p:nvPr/>
        </p:nvSpPr>
        <p:spPr>
          <a:xfrm>
            <a:off x="4191000" y="4237315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700" y="4291806"/>
            <a:ext cx="3399633" cy="1600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68AE4-4A36-4BA5-941D-189F3EC7CFAA}"/>
              </a:ext>
            </a:extLst>
          </p:cNvPr>
          <p:cNvSpPr txBox="1"/>
          <p:nvPr/>
        </p:nvSpPr>
        <p:spPr>
          <a:xfrm>
            <a:off x="425998" y="4537908"/>
            <a:ext cx="30810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yriad Pro Light" panose="020B0403030403020204" pitchFamily="34" charset="0"/>
                <a:ea typeface="+mj-ea"/>
                <a:cs typeface="+mj-cs"/>
              </a:rPr>
              <a:t>Questions?</a:t>
            </a:r>
          </a:p>
          <a:p>
            <a:pPr algn="ctr"/>
            <a:r>
              <a:rPr lang="en-US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yriad Pro Light" panose="020B0403030403020204" pitchFamily="34" charset="0"/>
                <a:ea typeface="+mj-ea"/>
                <a:cs typeface="+mj-cs"/>
              </a:rPr>
              <a:t>De Anna 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yriad Pro Light" panose="020B0403030403020204" pitchFamily="34" charset="0"/>
                <a:ea typeface="+mj-ea"/>
                <a:cs typeface="+mj-cs"/>
              </a:rPr>
              <a:t>Andrews</a:t>
            </a:r>
            <a:endParaRPr lang="en-US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Myriad Pro Light" panose="020B0403030403020204" pitchFamily="34" charset="0"/>
              <a:ea typeface="+mj-ea"/>
              <a:cs typeface="+mj-cs"/>
            </a:endParaRPr>
          </a:p>
          <a:p>
            <a:pPr algn="ctr"/>
            <a:r>
              <a:rPr lang="en-US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yriad Pro Light" panose="020B0403030403020204" pitchFamily="34" charset="0"/>
                <a:ea typeface="+mj-ea"/>
                <a:cs typeface="+mj-cs"/>
              </a:rPr>
              <a:t>CaliBizOutreach@Sundt.com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86200" y="326231"/>
            <a:ext cx="5257798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E7EB4BD-1AA1-4AEF-93CC-24147C511B7D}"/>
              </a:ext>
            </a:extLst>
          </p:cNvPr>
          <p:cNvSpPr txBox="1">
            <a:spLocks/>
          </p:cNvSpPr>
          <p:nvPr/>
        </p:nvSpPr>
        <p:spPr>
          <a:xfrm>
            <a:off x="3886200" y="152400"/>
            <a:ext cx="525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 dirty="0"/>
              <a:t>How To Get Involved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EE74D4-FB93-401A-8FBA-29443EFE1838}"/>
              </a:ext>
            </a:extLst>
          </p:cNvPr>
          <p:cNvGrpSpPr/>
          <p:nvPr/>
        </p:nvGrpSpPr>
        <p:grpSpPr>
          <a:xfrm>
            <a:off x="6562165" y="6125518"/>
            <a:ext cx="1268108" cy="521812"/>
            <a:chOff x="6562165" y="6125518"/>
            <a:chExt cx="1268108" cy="52181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7C8B87-DA5A-4DC6-B74E-1583BCA37C66}"/>
                </a:ext>
              </a:extLst>
            </p:cNvPr>
            <p:cNvSpPr/>
            <p:nvPr/>
          </p:nvSpPr>
          <p:spPr>
            <a:xfrm>
              <a:off x="6934200" y="6125518"/>
              <a:ext cx="891591" cy="46166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02EC37-96EE-49DC-A02B-536736DF07DF}"/>
                </a:ext>
              </a:extLst>
            </p:cNvPr>
            <p:cNvSpPr/>
            <p:nvPr/>
          </p:nvSpPr>
          <p:spPr>
            <a:xfrm>
              <a:off x="6562165" y="6418730"/>
              <a:ext cx="2286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00EF98-DD19-431F-86F6-5C0597938501}"/>
                </a:ext>
              </a:extLst>
            </p:cNvPr>
            <p:cNvSpPr txBox="1"/>
            <p:nvPr/>
          </p:nvSpPr>
          <p:spPr>
            <a:xfrm>
              <a:off x="6938682" y="6142647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Myriad Pro Light" panose="020B0403030403020204" pitchFamily="34" charset="0"/>
                  <a:ea typeface="+mj-ea"/>
                  <a:cs typeface="+mj-cs"/>
                </a:rPr>
                <a:t>PlanetBids</a:t>
              </a:r>
              <a:endParaRPr lang="en-US" sz="12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yriad Pro Light" panose="020B0403030403020204" pitchFamily="34" charset="0"/>
                <a:ea typeface="+mj-ea"/>
                <a:cs typeface="+mj-cs"/>
              </a:endParaRPr>
            </a:p>
            <a:p>
              <a:pPr algn="ctr"/>
              <a:r>
                <a:rPr lang="en-US" sz="1200" b="1" dirty="0"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Myriad Pro Light" panose="020B0403030403020204" pitchFamily="34" charset="0"/>
                  <a:ea typeface="+mj-ea"/>
                  <a:cs typeface="+mj-cs"/>
                </a:rPr>
                <a:t>Questions?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2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886200" y="326231"/>
            <a:ext cx="5257798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6700" y="4291806"/>
            <a:ext cx="3399633" cy="1600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004DC6-8300-475C-B288-AEA9F68D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284" y="6356351"/>
            <a:ext cx="2057400" cy="365125"/>
          </a:xfrm>
        </p:spPr>
        <p:txBody>
          <a:bodyPr/>
          <a:lstStyle/>
          <a:p>
            <a:pPr>
              <a:defRPr/>
            </a:pPr>
            <a:fld id="{7FF84C4C-E78A-429A-BECC-806504DC57E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75B0E4-1BD8-4AC0-A54F-E61118057CB5}"/>
              </a:ext>
            </a:extLst>
          </p:cNvPr>
          <p:cNvSpPr txBox="1">
            <a:spLocks/>
          </p:cNvSpPr>
          <p:nvPr/>
        </p:nvSpPr>
        <p:spPr>
          <a:xfrm>
            <a:off x="304800" y="1143000"/>
            <a:ext cx="6668294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r>
              <a:rPr lang="en-US" sz="4000" dirty="0">
                <a:solidFill>
                  <a:schemeClr val="tx1"/>
                </a:solidFill>
                <a:effectLst/>
                <a:latin typeface="Myriad Pro Light" panose="020B0403030403020204" pitchFamily="34" charset="0"/>
              </a:rPr>
              <a:t>STEP 2: Pre-Qualification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A796B1E-8F49-40BD-9B6C-43A29C545206}"/>
              </a:ext>
            </a:extLst>
          </p:cNvPr>
          <p:cNvSpPr txBox="1">
            <a:spLocks/>
          </p:cNvSpPr>
          <p:nvPr/>
        </p:nvSpPr>
        <p:spPr>
          <a:xfrm>
            <a:off x="228601" y="2209800"/>
            <a:ext cx="9143999" cy="1252538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000" b="1" i="1" u="sng" dirty="0">
                <a:latin typeface="Myriad Pro Light" panose="020B0403030403020204" pitchFamily="34" charset="0"/>
              </a:rPr>
              <a:t>ONLY</a:t>
            </a:r>
            <a:r>
              <a:rPr lang="en-US" sz="3000" dirty="0">
                <a:latin typeface="Myriad Pro Light" panose="020B0403030403020204" pitchFamily="34" charset="0"/>
              </a:rPr>
              <a:t> contractors submitting a trade bid</a:t>
            </a:r>
          </a:p>
          <a:p>
            <a:r>
              <a:rPr lang="en-US" sz="3000" dirty="0">
                <a:latin typeface="Myriad Pro Light" panose="020B0403030403020204" pitchFamily="34" charset="0"/>
              </a:rPr>
              <a:t>Go to </a:t>
            </a:r>
            <a:r>
              <a:rPr lang="en-US" sz="3000" dirty="0">
                <a:latin typeface="Myriad Pro Light" panose="020B0403030403020204" pitchFamily="34" charset="0"/>
                <a:hlinkClick r:id="rId3"/>
              </a:rPr>
              <a:t>www.subqual-llc.com</a:t>
            </a:r>
            <a:r>
              <a:rPr lang="en-US" sz="3000" dirty="0">
                <a:latin typeface="Myriad Pro Light" panose="020B0403030403020204" pitchFamily="34" charset="0"/>
              </a:rPr>
              <a:t>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D074A7-7D93-4DF0-A136-295F754B37C3}"/>
              </a:ext>
            </a:extLst>
          </p:cNvPr>
          <p:cNvSpPr/>
          <p:nvPr/>
        </p:nvSpPr>
        <p:spPr>
          <a:xfrm>
            <a:off x="3886200" y="3548950"/>
            <a:ext cx="4746625" cy="3172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8B53C-BD48-49AF-B394-A7942ED3BE3E}"/>
              </a:ext>
            </a:extLst>
          </p:cNvPr>
          <p:cNvSpPr txBox="1"/>
          <p:nvPr/>
        </p:nvSpPr>
        <p:spPr>
          <a:xfrm>
            <a:off x="3919713" y="4439386"/>
            <a:ext cx="23559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yriad Pro Light" panose="020B0403030403020204" pitchFamily="34" charset="0"/>
              </a:rPr>
              <a:t>Vendors, Suppliers, Rentals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Street Sweepers 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Water Trucks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Scaffolding with no install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Professional Services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Security Guards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Ready Mix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45732-EBBC-4AD4-94B6-426684125B74}"/>
              </a:ext>
            </a:extLst>
          </p:cNvPr>
          <p:cNvSpPr txBox="1"/>
          <p:nvPr/>
        </p:nvSpPr>
        <p:spPr>
          <a:xfrm>
            <a:off x="6638549" y="4439386"/>
            <a:ext cx="17717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yriad Pro Light" panose="020B0403030403020204" pitchFamily="34" charset="0"/>
              </a:rPr>
              <a:t>Temp Fence, Power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UG Utility Locators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Traffic Control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Final Clean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Janitorial</a:t>
            </a:r>
          </a:p>
          <a:p>
            <a:r>
              <a:rPr lang="en-US" sz="1600" dirty="0">
                <a:latin typeface="Myriad Pro Light" panose="020B0403030403020204" pitchFamily="34" charset="0"/>
              </a:rPr>
              <a:t>Survey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77D30D-2905-4A26-8C14-103BCAC30EC8}"/>
              </a:ext>
            </a:extLst>
          </p:cNvPr>
          <p:cNvSpPr txBox="1"/>
          <p:nvPr/>
        </p:nvSpPr>
        <p:spPr>
          <a:xfrm>
            <a:off x="535931" y="4421703"/>
            <a:ext cx="284449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Questions?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Pre Qualification Department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(800) 407-6192</a:t>
            </a:r>
          </a:p>
          <a:p>
            <a:pPr algn="ctr"/>
            <a:r>
              <a:rPr lang="en-US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Prequal@subqual-llc.com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7EB4BD-1AA1-4AEF-93CC-24147C511B7D}"/>
              </a:ext>
            </a:extLst>
          </p:cNvPr>
          <p:cNvSpPr txBox="1">
            <a:spLocks/>
          </p:cNvSpPr>
          <p:nvPr/>
        </p:nvSpPr>
        <p:spPr>
          <a:xfrm>
            <a:off x="3886200" y="152400"/>
            <a:ext cx="525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 dirty="0"/>
              <a:t>How To Get Involved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29E23-EB10-4889-8D63-F7D1D90BD556}"/>
              </a:ext>
            </a:extLst>
          </p:cNvPr>
          <p:cNvSpPr txBox="1"/>
          <p:nvPr/>
        </p:nvSpPr>
        <p:spPr>
          <a:xfrm>
            <a:off x="4210242" y="6259811"/>
            <a:ext cx="4339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Myriad Pro Light" panose="020B0403030403020204"/>
              </a:rPr>
              <a:t>Contact De Anna Andrews at </a:t>
            </a:r>
            <a:r>
              <a:rPr lang="en-US" sz="1200" dirty="0">
                <a:latin typeface="Myriad Pro Light" panose="020B0403030403020204"/>
                <a:hlinkClick r:id="rId4"/>
              </a:rPr>
              <a:t>CaliBizOutreach@Sundt.com</a:t>
            </a:r>
            <a:r>
              <a:rPr lang="en-US" sz="1200" dirty="0">
                <a:latin typeface="Myriad Pro Light" panose="020B0403030403020204"/>
              </a:rPr>
              <a:t> to confirm if your services are exempt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A9347B-91DF-438D-B961-9E571578645F}"/>
              </a:ext>
            </a:extLst>
          </p:cNvPr>
          <p:cNvSpPr txBox="1">
            <a:spLocks/>
          </p:cNvSpPr>
          <p:nvPr/>
        </p:nvSpPr>
        <p:spPr>
          <a:xfrm>
            <a:off x="3427130" y="3433945"/>
            <a:ext cx="5905499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/>
            <a:r>
              <a:rPr lang="en-US" sz="2000" dirty="0">
                <a:solidFill>
                  <a:srgbClr val="FF0000"/>
                </a:solidFill>
                <a:latin typeface="Myriad Pro Light" panose="020B0403030403020204" pitchFamily="34" charset="0"/>
              </a:rPr>
              <a:t>EXEMPTIONS</a:t>
            </a:r>
            <a:r>
              <a:rPr lang="en-US" sz="2000" dirty="0">
                <a:solidFill>
                  <a:schemeClr val="tx1"/>
                </a:solidFill>
                <a:latin typeface="Myriad Pro Light" panose="020B0403030403020204" pitchFamily="34" charset="0"/>
              </a:rPr>
              <a:t>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Myriad Pro Light" panose="020B0403030403020204" pitchFamily="34" charset="0"/>
              </a:rPr>
              <a:t>from Prequalification Submission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Myriad Pro Light" panose="020B0403030403020204" pitchFamily="34" charset="0"/>
              </a:rPr>
              <a:t>Including, but not limited to</a:t>
            </a:r>
          </a:p>
        </p:txBody>
      </p:sp>
    </p:spTree>
    <p:extLst>
      <p:ext uri="{BB962C8B-B14F-4D97-AF65-F5344CB8AC3E}">
        <p14:creationId xmlns:p14="http://schemas.microsoft.com/office/powerpoint/2010/main" val="4056809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079910-9A1F-4C95-A9D6-031F51DA0118}"/>
              </a:ext>
            </a:extLst>
          </p:cNvPr>
          <p:cNvSpPr/>
          <p:nvPr/>
        </p:nvSpPr>
        <p:spPr>
          <a:xfrm>
            <a:off x="0" y="0"/>
            <a:ext cx="9141469" cy="6172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F287E-1703-45F1-A3F6-437C5926E57E}"/>
              </a:ext>
            </a:extLst>
          </p:cNvPr>
          <p:cNvSpPr/>
          <p:nvPr/>
        </p:nvSpPr>
        <p:spPr>
          <a:xfrm>
            <a:off x="3886200" y="326231"/>
            <a:ext cx="5257798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4441A3-EF03-42F3-A882-E32BD5DA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A1288-21C9-47AE-94D8-59B75C2760C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289423-E394-42B9-BC4C-9158B66ACD67}"/>
              </a:ext>
            </a:extLst>
          </p:cNvPr>
          <p:cNvSpPr txBox="1"/>
          <p:nvPr/>
        </p:nvSpPr>
        <p:spPr>
          <a:xfrm>
            <a:off x="0" y="6096000"/>
            <a:ext cx="917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yriad Pro Cond" panose="020B0506030403020204" pitchFamily="34" charset="0"/>
                <a:hlinkClick r:id="rId3"/>
              </a:rPr>
              <a:t>www.sundtsdairportprojects.com</a:t>
            </a:r>
            <a:r>
              <a:rPr lang="en-US" sz="4000" dirty="0">
                <a:solidFill>
                  <a:schemeClr val="bg1"/>
                </a:solidFill>
                <a:latin typeface="Myriad Pro Cond" panose="020B0506030403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7148E-CDFF-4927-9133-EE9E6578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89703"/>
            <a:ext cx="8991600" cy="4601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3D6BA4-A362-4798-801A-93B210AD2563}"/>
              </a:ext>
            </a:extLst>
          </p:cNvPr>
          <p:cNvSpPr txBox="1">
            <a:spLocks/>
          </p:cNvSpPr>
          <p:nvPr/>
        </p:nvSpPr>
        <p:spPr>
          <a:xfrm>
            <a:off x="3886200" y="76200"/>
            <a:ext cx="525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 dirty="0">
                <a:solidFill>
                  <a:schemeClr val="bg1"/>
                </a:solidFill>
              </a:rPr>
              <a:t>Our Project Website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B84B9D-E4B9-4CCD-BD7A-61DA82356E68}"/>
              </a:ext>
            </a:extLst>
          </p:cNvPr>
          <p:cNvSpPr/>
          <p:nvPr/>
        </p:nvSpPr>
        <p:spPr>
          <a:xfrm>
            <a:off x="3429000" y="1189703"/>
            <a:ext cx="914400" cy="2795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854944-D6C5-4A2E-BD8E-24B1980491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67" t="11782" r="73685" b="74852"/>
          <a:stretch/>
        </p:blipFill>
        <p:spPr>
          <a:xfrm>
            <a:off x="3086099" y="1485128"/>
            <a:ext cx="1600202" cy="1143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62E39D-12F5-41F0-AAA8-3A2FA97ED5F5}"/>
              </a:ext>
            </a:extLst>
          </p:cNvPr>
          <p:cNvCxnSpPr/>
          <p:nvPr/>
        </p:nvCxnSpPr>
        <p:spPr>
          <a:xfrm flipH="1">
            <a:off x="4114800" y="1703295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079910-9A1F-4C95-A9D6-031F51DA0118}"/>
              </a:ext>
            </a:extLst>
          </p:cNvPr>
          <p:cNvSpPr/>
          <p:nvPr/>
        </p:nvSpPr>
        <p:spPr>
          <a:xfrm>
            <a:off x="0" y="0"/>
            <a:ext cx="9141469" cy="6172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F287E-1703-45F1-A3F6-437C5926E57E}"/>
              </a:ext>
            </a:extLst>
          </p:cNvPr>
          <p:cNvSpPr/>
          <p:nvPr/>
        </p:nvSpPr>
        <p:spPr>
          <a:xfrm>
            <a:off x="3886200" y="326231"/>
            <a:ext cx="5257798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4441A3-EF03-42F3-A882-E32BD5DA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A1288-21C9-47AE-94D8-59B75C2760C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289423-E394-42B9-BC4C-9158B66ACD67}"/>
              </a:ext>
            </a:extLst>
          </p:cNvPr>
          <p:cNvSpPr txBox="1"/>
          <p:nvPr/>
        </p:nvSpPr>
        <p:spPr>
          <a:xfrm>
            <a:off x="0" y="6096000"/>
            <a:ext cx="917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yriad Pro Cond" panose="020B0506030403020204" pitchFamily="34" charset="0"/>
                <a:hlinkClick r:id="rId2"/>
              </a:rPr>
              <a:t>www.sundtsdairportprojects.com</a:t>
            </a:r>
            <a:r>
              <a:rPr lang="en-US" sz="4000" dirty="0">
                <a:solidFill>
                  <a:schemeClr val="bg1"/>
                </a:solidFill>
                <a:latin typeface="Myriad Pro Cond" panose="020B050603040302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D6BA4-A362-4798-801A-93B210AD2563}"/>
              </a:ext>
            </a:extLst>
          </p:cNvPr>
          <p:cNvSpPr txBox="1">
            <a:spLocks/>
          </p:cNvSpPr>
          <p:nvPr/>
        </p:nvSpPr>
        <p:spPr>
          <a:xfrm>
            <a:off x="3886200" y="76200"/>
            <a:ext cx="525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 dirty="0">
                <a:solidFill>
                  <a:schemeClr val="bg1"/>
                </a:solidFill>
              </a:rPr>
              <a:t>Our Project Website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7E0B43-E5AB-4221-92CA-13BF5D37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482" y="3892785"/>
            <a:ext cx="6106503" cy="2248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20FA1C-1BC3-4681-B161-4B381C647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1041131"/>
            <a:ext cx="9065268" cy="281779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76B08F-A82A-4ADA-BF87-CB80DD7C9E38}"/>
              </a:ext>
            </a:extLst>
          </p:cNvPr>
          <p:cNvSpPr/>
          <p:nvPr/>
        </p:nvSpPr>
        <p:spPr>
          <a:xfrm>
            <a:off x="5410200" y="2057400"/>
            <a:ext cx="3200400" cy="16512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F26A09-A980-4E2A-834E-30FBB94B1277}"/>
              </a:ext>
            </a:extLst>
          </p:cNvPr>
          <p:cNvCxnSpPr/>
          <p:nvPr/>
        </p:nvCxnSpPr>
        <p:spPr>
          <a:xfrm flipH="1">
            <a:off x="5867400" y="4069975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91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079910-9A1F-4C95-A9D6-031F51DA0118}"/>
              </a:ext>
            </a:extLst>
          </p:cNvPr>
          <p:cNvSpPr/>
          <p:nvPr/>
        </p:nvSpPr>
        <p:spPr>
          <a:xfrm>
            <a:off x="0" y="0"/>
            <a:ext cx="9141469" cy="6172200"/>
          </a:xfrm>
          <a:prstGeom prst="rect">
            <a:avLst/>
          </a:prstGeom>
          <a:solidFill>
            <a:schemeClr val="tx1">
              <a:lumMod val="75000"/>
              <a:lumOff val="25000"/>
              <a:alpha val="32000"/>
            </a:schemeClr>
          </a:solidFill>
          <a:ln>
            <a:solidFill>
              <a:schemeClr val="accent1">
                <a:shade val="50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F287E-1703-45F1-A3F6-437C5926E57E}"/>
              </a:ext>
            </a:extLst>
          </p:cNvPr>
          <p:cNvSpPr/>
          <p:nvPr/>
        </p:nvSpPr>
        <p:spPr>
          <a:xfrm>
            <a:off x="3886200" y="326231"/>
            <a:ext cx="5257798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4441A3-EF03-42F3-A882-E32BD5DA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A1288-21C9-47AE-94D8-59B75C2760C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D6BA4-A362-4798-801A-93B210AD2563}"/>
              </a:ext>
            </a:extLst>
          </p:cNvPr>
          <p:cNvSpPr txBox="1">
            <a:spLocks/>
          </p:cNvSpPr>
          <p:nvPr/>
        </p:nvSpPr>
        <p:spPr>
          <a:xfrm>
            <a:off x="3886200" y="76200"/>
            <a:ext cx="525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 dirty="0">
                <a:solidFill>
                  <a:schemeClr val="bg1"/>
                </a:solidFill>
              </a:rPr>
              <a:t>Assistance Groups</a:t>
            </a:r>
          </a:p>
        </p:txBody>
      </p:sp>
      <p:pic>
        <p:nvPicPr>
          <p:cNvPr id="10" name="Picture 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6A33770-32FB-4FEA-A76D-1CA827359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96072"/>
            <a:ext cx="2133600" cy="1727611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id="{AFE11B25-FBEC-4316-ABD8-8C17A35F3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6072"/>
            <a:ext cx="1244444" cy="1841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643A6-506D-4715-9E69-A7B7B01DE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76700"/>
            <a:ext cx="2057400" cy="1419225"/>
          </a:xfrm>
          <a:prstGeom prst="rect">
            <a:avLst/>
          </a:prstGeom>
        </p:spPr>
      </p:pic>
      <p:pic>
        <p:nvPicPr>
          <p:cNvPr id="22" name="Picture 2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BA89E1C-A22F-48EC-8C5D-FDCCDA881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076700"/>
            <a:ext cx="1385971" cy="1485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2AC8C97-3F94-488E-91A9-08C226E6858B}"/>
              </a:ext>
            </a:extLst>
          </p:cNvPr>
          <p:cNvSpPr txBox="1"/>
          <p:nvPr/>
        </p:nvSpPr>
        <p:spPr>
          <a:xfrm>
            <a:off x="2819400" y="2424673"/>
            <a:ext cx="230018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WWW.SAN.ORG</a:t>
            </a:r>
            <a:r>
              <a:rPr lang="en-US" sz="1400" dirty="0"/>
              <a:t> </a:t>
            </a:r>
          </a:p>
          <a:p>
            <a:pPr algn="ctr"/>
            <a:r>
              <a:rPr lang="en-US" sz="1200" dirty="0"/>
              <a:t>Bonding &amp; Assistance Program</a:t>
            </a:r>
          </a:p>
          <a:p>
            <a:pPr algn="ctr"/>
            <a:r>
              <a:rPr lang="en-US" sz="1200" dirty="0"/>
              <a:t>Certifications</a:t>
            </a:r>
          </a:p>
          <a:p>
            <a:pPr algn="ctr"/>
            <a:r>
              <a:rPr lang="en-US" sz="1200" dirty="0" err="1"/>
              <a:t>PlanetBids</a:t>
            </a:r>
            <a:r>
              <a:rPr lang="en-US" sz="1200" dirty="0"/>
              <a:t> Registration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156EE2-52A2-4498-9B08-65BEA44F438A}"/>
              </a:ext>
            </a:extLst>
          </p:cNvPr>
          <p:cNvSpPr txBox="1"/>
          <p:nvPr/>
        </p:nvSpPr>
        <p:spPr>
          <a:xfrm>
            <a:off x="6876454" y="2424673"/>
            <a:ext cx="20454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www.ptac-sandiego.org</a:t>
            </a:r>
            <a:endParaRPr lang="en-US" sz="1400" dirty="0"/>
          </a:p>
          <a:p>
            <a:pPr algn="ctr"/>
            <a:r>
              <a:rPr lang="en-US" sz="1200" dirty="0"/>
              <a:t>Certifications</a:t>
            </a:r>
          </a:p>
          <a:p>
            <a:pPr algn="ctr"/>
            <a:r>
              <a:rPr lang="en-US" sz="1200" dirty="0"/>
              <a:t>Training</a:t>
            </a:r>
          </a:p>
          <a:p>
            <a:pPr algn="ctr"/>
            <a:r>
              <a:rPr lang="en-US" sz="1200" dirty="0"/>
              <a:t>Business Assistance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76F9FA-1DFB-42C5-840B-B1B7C5D425E3}"/>
              </a:ext>
            </a:extLst>
          </p:cNvPr>
          <p:cNvSpPr txBox="1"/>
          <p:nvPr/>
        </p:nvSpPr>
        <p:spPr>
          <a:xfrm>
            <a:off x="2686255" y="4560602"/>
            <a:ext cx="20262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www.sandiegosbdc.org</a:t>
            </a:r>
            <a:endParaRPr lang="en-US" sz="1400" dirty="0"/>
          </a:p>
          <a:p>
            <a:pPr algn="ctr"/>
            <a:r>
              <a:rPr lang="en-US" sz="1200" dirty="0"/>
              <a:t>Certifications</a:t>
            </a:r>
          </a:p>
          <a:p>
            <a:pPr algn="ctr"/>
            <a:r>
              <a:rPr lang="en-US" sz="1200" dirty="0"/>
              <a:t>Training</a:t>
            </a:r>
          </a:p>
          <a:p>
            <a:pPr algn="ctr"/>
            <a:r>
              <a:rPr lang="en-US" sz="1200" dirty="0"/>
              <a:t>Business Assistance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D6F084-1BA7-45DE-8B61-2F404AF750AF}"/>
              </a:ext>
            </a:extLst>
          </p:cNvPr>
          <p:cNvSpPr txBox="1"/>
          <p:nvPr/>
        </p:nvSpPr>
        <p:spPr>
          <a:xfrm>
            <a:off x="6913323" y="4560602"/>
            <a:ext cx="17777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www.vibnetwork.org</a:t>
            </a:r>
            <a:endParaRPr lang="en-US" sz="1400" dirty="0"/>
          </a:p>
          <a:p>
            <a:pPr algn="ctr"/>
            <a:r>
              <a:rPr lang="en-US" sz="1200" dirty="0"/>
              <a:t>Mentor / Protege</a:t>
            </a:r>
          </a:p>
          <a:p>
            <a:pPr algn="ctr"/>
            <a:r>
              <a:rPr lang="en-US" sz="1200" dirty="0"/>
              <a:t>Training</a:t>
            </a:r>
          </a:p>
          <a:p>
            <a:pPr algn="ctr"/>
            <a:r>
              <a:rPr lang="en-US" sz="1200" dirty="0"/>
              <a:t>Business Assistance</a:t>
            </a:r>
          </a:p>
        </p:txBody>
      </p:sp>
    </p:spTree>
    <p:extLst>
      <p:ext uri="{BB962C8B-B14F-4D97-AF65-F5344CB8AC3E}">
        <p14:creationId xmlns:p14="http://schemas.microsoft.com/office/powerpoint/2010/main" val="3598082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318222" y="6221346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4FC5B20E-36EA-4B12-B0F8-2E53623E841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r="14652"/>
          <a:stretch/>
        </p:blipFill>
        <p:spPr>
          <a:xfrm>
            <a:off x="0" y="-76200"/>
            <a:ext cx="9144000" cy="699754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-365746" y="-304800"/>
            <a:ext cx="10995646" cy="3277702"/>
          </a:xfrm>
        </p:spPr>
        <p:txBody>
          <a:bodyPr rtlCol="0" anchor="ctr" anchorCtr="0">
            <a:normAutofit/>
          </a:bodyPr>
          <a:lstStyle/>
          <a:p>
            <a:pPr>
              <a:defRPr/>
            </a:pPr>
            <a:r>
              <a:rPr lang="en-US" sz="730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THANK YOU</a:t>
            </a:r>
            <a:br>
              <a:rPr lang="en-US" sz="730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Myriad Pro" panose="020B0503030403020204" pitchFamily="34" charset="0"/>
              </a:rPr>
              <a:t>San Diego Airport Authority</a:t>
            </a:r>
            <a:br>
              <a:rPr lang="en-US" sz="18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Myriad Pro" panose="020B0503030403020204" pitchFamily="34" charset="0"/>
              </a:rPr>
              <a:t>MAAC Event Center</a:t>
            </a:r>
            <a:br>
              <a:rPr lang="en-US" sz="18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Myriad Pro" panose="020B0503030403020204" pitchFamily="34" charset="0"/>
              </a:rPr>
              <a:t>All the Exhibitors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E729A-B792-4720-A592-197F50BB0E98}"/>
              </a:ext>
            </a:extLst>
          </p:cNvPr>
          <p:cNvSpPr txBox="1"/>
          <p:nvPr/>
        </p:nvSpPr>
        <p:spPr>
          <a:xfrm>
            <a:off x="3685360" y="2688674"/>
            <a:ext cx="2601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FOR QUESTIONS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Talk to a Sundt Employee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0" y="141464"/>
            <a:ext cx="1345438" cy="9606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17377" y="54500"/>
            <a:ext cx="6629400" cy="182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17377" y="2407920"/>
            <a:ext cx="6629400" cy="182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5F25E9-A814-408E-96F2-EAD58C279C6B}"/>
              </a:ext>
            </a:extLst>
          </p:cNvPr>
          <p:cNvGrpSpPr/>
          <p:nvPr/>
        </p:nvGrpSpPr>
        <p:grpSpPr>
          <a:xfrm>
            <a:off x="1828800" y="2879813"/>
            <a:ext cx="1645480" cy="715911"/>
            <a:chOff x="1638300" y="3234292"/>
            <a:chExt cx="1645480" cy="715911"/>
          </a:xfrm>
        </p:grpSpPr>
        <p:pic>
          <p:nvPicPr>
            <p:cNvPr id="13" name="Picture 12" descr="A person posing for the camera&#10;&#10;Description generated with very high confidence">
              <a:extLst>
                <a:ext uri="{FF2B5EF4-FFF2-40B4-BE49-F238E27FC236}">
                  <a16:creationId xmlns:a16="http://schemas.microsoft.com/office/drawing/2014/main" id="{6BB256C8-C6DF-445E-B5F5-10022D899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45"/>
            <a:stretch/>
          </p:blipFill>
          <p:spPr>
            <a:xfrm>
              <a:off x="1638300" y="3234292"/>
              <a:ext cx="585216" cy="7159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A8AFDA-5BB2-4E43-A8F2-DB7924861044}"/>
                </a:ext>
              </a:extLst>
            </p:cNvPr>
            <p:cNvSpPr txBox="1"/>
            <p:nvPr/>
          </p:nvSpPr>
          <p:spPr>
            <a:xfrm>
              <a:off x="2162960" y="3392192"/>
              <a:ext cx="11208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Mary Homan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Design Manager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2F1DEC-D555-431E-8D93-E5F3430C1470}"/>
              </a:ext>
            </a:extLst>
          </p:cNvPr>
          <p:cNvGrpSpPr/>
          <p:nvPr/>
        </p:nvGrpSpPr>
        <p:grpSpPr>
          <a:xfrm>
            <a:off x="152400" y="3868306"/>
            <a:ext cx="1607455" cy="715911"/>
            <a:chOff x="152400" y="4198512"/>
            <a:chExt cx="1607455" cy="715911"/>
          </a:xfrm>
        </p:grpSpPr>
        <p:pic>
          <p:nvPicPr>
            <p:cNvPr id="15" name="Picture 14" descr="A person wearing a white shirt and smiling at the camera&#10;&#10;Description generated with very high confidence">
              <a:extLst>
                <a:ext uri="{FF2B5EF4-FFF2-40B4-BE49-F238E27FC236}">
                  <a16:creationId xmlns:a16="http://schemas.microsoft.com/office/drawing/2014/main" id="{BEFB3C8A-2A46-4E79-B259-F7309BE60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45"/>
            <a:stretch/>
          </p:blipFill>
          <p:spPr>
            <a:xfrm>
              <a:off x="152400" y="4198512"/>
              <a:ext cx="585216" cy="7159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2D178D-D08D-494A-B658-E72496EA8A5F}"/>
                </a:ext>
              </a:extLst>
            </p:cNvPr>
            <p:cNvSpPr txBox="1"/>
            <p:nvPr/>
          </p:nvSpPr>
          <p:spPr>
            <a:xfrm>
              <a:off x="696743" y="4334038"/>
              <a:ext cx="10631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Conrad Benitez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Manager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FD21BF-64CD-46A5-869F-E1322BDB3E9A}"/>
              </a:ext>
            </a:extLst>
          </p:cNvPr>
          <p:cNvGrpSpPr/>
          <p:nvPr/>
        </p:nvGrpSpPr>
        <p:grpSpPr>
          <a:xfrm>
            <a:off x="5265272" y="3868306"/>
            <a:ext cx="1659403" cy="711814"/>
            <a:chOff x="5048627" y="4202609"/>
            <a:chExt cx="1659403" cy="711814"/>
          </a:xfrm>
        </p:grpSpPr>
        <p:pic>
          <p:nvPicPr>
            <p:cNvPr id="17" name="Picture 16" descr="A person smiling for the camera&#10;&#10;Description generated with very high confidence">
              <a:extLst>
                <a:ext uri="{FF2B5EF4-FFF2-40B4-BE49-F238E27FC236}">
                  <a16:creationId xmlns:a16="http://schemas.microsoft.com/office/drawing/2014/main" id="{5A589B47-DD29-48C2-9009-4C268D095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4" b="3886"/>
            <a:stretch/>
          </p:blipFill>
          <p:spPr>
            <a:xfrm>
              <a:off x="5048627" y="4202609"/>
              <a:ext cx="587568" cy="7118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FECB6C-34CC-463C-9D1E-A3F102CA6E1A}"/>
                </a:ext>
              </a:extLst>
            </p:cNvPr>
            <p:cNvSpPr txBox="1"/>
            <p:nvPr/>
          </p:nvSpPr>
          <p:spPr>
            <a:xfrm>
              <a:off x="5598432" y="4281517"/>
              <a:ext cx="11095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Michael Damme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Superintendent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Concrete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B116B40-FD0E-4582-BBB2-9345819E248D}"/>
              </a:ext>
            </a:extLst>
          </p:cNvPr>
          <p:cNvGrpSpPr/>
          <p:nvPr/>
        </p:nvGrpSpPr>
        <p:grpSpPr>
          <a:xfrm>
            <a:off x="152400" y="4819362"/>
            <a:ext cx="1508933" cy="715911"/>
            <a:chOff x="152400" y="5162716"/>
            <a:chExt cx="1508933" cy="715911"/>
          </a:xfrm>
        </p:grpSpPr>
        <p:pic>
          <p:nvPicPr>
            <p:cNvPr id="19" name="Picture 18" descr="A person smiling for the camera&#10;&#10;Description generated with very high confidence">
              <a:extLst>
                <a:ext uri="{FF2B5EF4-FFF2-40B4-BE49-F238E27FC236}">
                  <a16:creationId xmlns:a16="http://schemas.microsoft.com/office/drawing/2014/main" id="{07F4271D-CAEE-40E8-9CD9-28A5C3408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4" b="6504"/>
            <a:stretch/>
          </p:blipFill>
          <p:spPr>
            <a:xfrm>
              <a:off x="152400" y="5162716"/>
              <a:ext cx="585216" cy="7159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5A6031-D108-4039-9594-DED6F387846D}"/>
                </a:ext>
              </a:extLst>
            </p:cNvPr>
            <p:cNvSpPr txBox="1"/>
            <p:nvPr/>
          </p:nvSpPr>
          <p:spPr>
            <a:xfrm>
              <a:off x="766536" y="5311637"/>
              <a:ext cx="8947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Brian Parker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Estimator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7AF5AF-83F7-46B6-B10C-2B63DB041F4A}"/>
              </a:ext>
            </a:extLst>
          </p:cNvPr>
          <p:cNvGrpSpPr/>
          <p:nvPr/>
        </p:nvGrpSpPr>
        <p:grpSpPr>
          <a:xfrm>
            <a:off x="1831689" y="3868305"/>
            <a:ext cx="1682760" cy="734105"/>
            <a:chOff x="1831689" y="3868305"/>
            <a:chExt cx="1682760" cy="7341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C384F0-F361-43CF-9672-A79F9A9AF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 b="18539"/>
            <a:stretch/>
          </p:blipFill>
          <p:spPr>
            <a:xfrm>
              <a:off x="1831689" y="3868305"/>
              <a:ext cx="581527" cy="7341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C0C42AE-5837-40F8-8A2E-FFF8A81640BB}"/>
                </a:ext>
              </a:extLst>
            </p:cNvPr>
            <p:cNvSpPr txBox="1"/>
            <p:nvPr/>
          </p:nvSpPr>
          <p:spPr>
            <a:xfrm>
              <a:off x="2351950" y="4018818"/>
              <a:ext cx="1162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Edwin Cartagena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Manager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EA9CC4D-A2BA-4F73-A00C-774146FD6CF7}"/>
              </a:ext>
            </a:extLst>
          </p:cNvPr>
          <p:cNvGrpSpPr/>
          <p:nvPr/>
        </p:nvGrpSpPr>
        <p:grpSpPr>
          <a:xfrm>
            <a:off x="3499554" y="3868305"/>
            <a:ext cx="1583179" cy="723205"/>
            <a:chOff x="3282909" y="4248104"/>
            <a:chExt cx="1593223" cy="723205"/>
          </a:xfrm>
        </p:grpSpPr>
        <p:pic>
          <p:nvPicPr>
            <p:cNvPr id="23" name="Picture 22" descr="A person wearing a white shirt&#10;&#10;Description generated with very high confidence">
              <a:extLst>
                <a:ext uri="{FF2B5EF4-FFF2-40B4-BE49-F238E27FC236}">
                  <a16:creationId xmlns:a16="http://schemas.microsoft.com/office/drawing/2014/main" id="{D72CF130-25D8-4E5F-BC27-B62416C7A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r="29378" b="12950"/>
            <a:stretch/>
          </p:blipFill>
          <p:spPr>
            <a:xfrm>
              <a:off x="3282909" y="4248104"/>
              <a:ext cx="585216" cy="7232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4965D5-65AC-44BE-AEC8-DAEE4670F41E}"/>
                </a:ext>
              </a:extLst>
            </p:cNvPr>
            <p:cNvSpPr txBox="1"/>
            <p:nvPr/>
          </p:nvSpPr>
          <p:spPr>
            <a:xfrm>
              <a:off x="3829050" y="4409651"/>
              <a:ext cx="1047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Joe Davis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Superintendent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CC9B61-04B5-44CE-B7E5-66A36CFA1B24}"/>
              </a:ext>
            </a:extLst>
          </p:cNvPr>
          <p:cNvGrpSpPr/>
          <p:nvPr/>
        </p:nvGrpSpPr>
        <p:grpSpPr>
          <a:xfrm>
            <a:off x="150678" y="5744929"/>
            <a:ext cx="1378989" cy="715911"/>
            <a:chOff x="150678" y="5744929"/>
            <a:chExt cx="1378989" cy="7159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D0A4FBC-D689-45F9-A0EB-A600721D7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9" r="10920" b="4136"/>
            <a:stretch/>
          </p:blipFill>
          <p:spPr>
            <a:xfrm>
              <a:off x="150678" y="5744929"/>
              <a:ext cx="587510" cy="7159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5D6867-5613-4D43-A698-F0E7CC638D51}"/>
                </a:ext>
              </a:extLst>
            </p:cNvPr>
            <p:cNvSpPr txBox="1"/>
            <p:nvPr/>
          </p:nvSpPr>
          <p:spPr>
            <a:xfrm>
              <a:off x="692578" y="5833416"/>
              <a:ext cx="83708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Ryan Vlach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Manager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Civil</a:t>
              </a:r>
              <a:endParaRPr lang="en-US" sz="10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5BCBDF8-C58D-43B3-947B-1EE0708B05E3}"/>
              </a:ext>
            </a:extLst>
          </p:cNvPr>
          <p:cNvGrpSpPr/>
          <p:nvPr/>
        </p:nvGrpSpPr>
        <p:grpSpPr>
          <a:xfrm>
            <a:off x="1828800" y="5744929"/>
            <a:ext cx="1655346" cy="715911"/>
            <a:chOff x="1638300" y="6074051"/>
            <a:chExt cx="1655346" cy="715911"/>
          </a:xfrm>
        </p:grpSpPr>
        <p:pic>
          <p:nvPicPr>
            <p:cNvPr id="27" name="Picture 26" descr="A person wearing a suit and tie&#10;&#10;Description generated with very high confidence">
              <a:extLst>
                <a:ext uri="{FF2B5EF4-FFF2-40B4-BE49-F238E27FC236}">
                  <a16:creationId xmlns:a16="http://schemas.microsoft.com/office/drawing/2014/main" id="{6EBEE6C2-7124-451C-9591-31B231555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r="25101" b="2639"/>
            <a:stretch/>
          </p:blipFill>
          <p:spPr>
            <a:xfrm>
              <a:off x="1638300" y="6074051"/>
              <a:ext cx="585216" cy="7159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9D193E-0E3C-4603-9128-1149D16EA6F5}"/>
                </a:ext>
              </a:extLst>
            </p:cNvPr>
            <p:cNvSpPr txBox="1"/>
            <p:nvPr/>
          </p:nvSpPr>
          <p:spPr>
            <a:xfrm>
              <a:off x="2193666" y="6236523"/>
              <a:ext cx="10999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Andrew Sullivan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Engineer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4050735-988A-4B54-8834-84FCA6F5BFF5}"/>
              </a:ext>
            </a:extLst>
          </p:cNvPr>
          <p:cNvGrpSpPr/>
          <p:nvPr/>
        </p:nvGrpSpPr>
        <p:grpSpPr>
          <a:xfrm>
            <a:off x="152400" y="2879813"/>
            <a:ext cx="1388488" cy="703098"/>
            <a:chOff x="152400" y="3200520"/>
            <a:chExt cx="1388488" cy="703098"/>
          </a:xfrm>
        </p:grpSpPr>
        <p:pic>
          <p:nvPicPr>
            <p:cNvPr id="29" name="Picture 28" descr="A person wearing a suit and tie&#10;&#10;Description generated with very high confidence">
              <a:extLst>
                <a:ext uri="{FF2B5EF4-FFF2-40B4-BE49-F238E27FC236}">
                  <a16:creationId xmlns:a16="http://schemas.microsoft.com/office/drawing/2014/main" id="{7742A68A-90CF-4599-97F7-EC22E6A51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5" t="5775" r="16720" b="9729"/>
            <a:stretch/>
          </p:blipFill>
          <p:spPr>
            <a:xfrm>
              <a:off x="152400" y="3200520"/>
              <a:ext cx="581344" cy="7030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FABE6E-4471-489D-9565-6A9586C70DE7}"/>
                </a:ext>
              </a:extLst>
            </p:cNvPr>
            <p:cNvSpPr txBox="1"/>
            <p:nvPr/>
          </p:nvSpPr>
          <p:spPr>
            <a:xfrm>
              <a:off x="695785" y="3352014"/>
              <a:ext cx="845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Brad Kirsch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Director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6B47635-7727-4147-9DCD-90292A2F9B81}"/>
              </a:ext>
            </a:extLst>
          </p:cNvPr>
          <p:cNvGrpSpPr/>
          <p:nvPr/>
        </p:nvGrpSpPr>
        <p:grpSpPr>
          <a:xfrm>
            <a:off x="3499554" y="4819362"/>
            <a:ext cx="1593223" cy="715911"/>
            <a:chOff x="3282909" y="5152665"/>
            <a:chExt cx="1593223" cy="715911"/>
          </a:xfrm>
        </p:grpSpPr>
        <p:pic>
          <p:nvPicPr>
            <p:cNvPr id="31" name="Picture 30" descr="A person wearing a blue shirt&#10;&#10;Description generated with very high confidence">
              <a:extLst>
                <a:ext uri="{FF2B5EF4-FFF2-40B4-BE49-F238E27FC236}">
                  <a16:creationId xmlns:a16="http://schemas.microsoft.com/office/drawing/2014/main" id="{0229FA30-5DF8-4081-ACED-D62B206D6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63"/>
            <a:stretch/>
          </p:blipFill>
          <p:spPr>
            <a:xfrm>
              <a:off x="3282909" y="5152665"/>
              <a:ext cx="581344" cy="7159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DA09BA-F1F9-483F-B79F-F319C9D4499E}"/>
                </a:ext>
              </a:extLst>
            </p:cNvPr>
            <p:cNvSpPr txBox="1"/>
            <p:nvPr/>
          </p:nvSpPr>
          <p:spPr>
            <a:xfrm>
              <a:off x="3829050" y="5310565"/>
              <a:ext cx="1047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Dan Pierce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Superintendent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996E4D-7BE0-47A6-8416-405669DDADF6}"/>
              </a:ext>
            </a:extLst>
          </p:cNvPr>
          <p:cNvGrpSpPr/>
          <p:nvPr/>
        </p:nvGrpSpPr>
        <p:grpSpPr>
          <a:xfrm>
            <a:off x="3499554" y="5744929"/>
            <a:ext cx="1455364" cy="703099"/>
            <a:chOff x="3282909" y="6112004"/>
            <a:chExt cx="1455364" cy="703099"/>
          </a:xfrm>
        </p:grpSpPr>
        <p:pic>
          <p:nvPicPr>
            <p:cNvPr id="33" name="Picture 32" descr="A person wearing a suit and tie&#10;&#10;Description generated with very high confidence">
              <a:extLst>
                <a:ext uri="{FF2B5EF4-FFF2-40B4-BE49-F238E27FC236}">
                  <a16:creationId xmlns:a16="http://schemas.microsoft.com/office/drawing/2014/main" id="{02DFF322-A76F-45FD-BE4F-73213902A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21" b="6982"/>
            <a:stretch/>
          </p:blipFill>
          <p:spPr>
            <a:xfrm>
              <a:off x="3282909" y="6112004"/>
              <a:ext cx="585216" cy="7030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A3B5FB-64A6-441C-BC16-00808B074D24}"/>
                </a:ext>
              </a:extLst>
            </p:cNvPr>
            <p:cNvSpPr txBox="1"/>
            <p:nvPr/>
          </p:nvSpPr>
          <p:spPr>
            <a:xfrm>
              <a:off x="3829050" y="6263498"/>
              <a:ext cx="909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Terry Larson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Safety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DC3C9FC-E8BD-4568-889E-20CD8B500D64}"/>
              </a:ext>
            </a:extLst>
          </p:cNvPr>
          <p:cNvGrpSpPr/>
          <p:nvPr/>
        </p:nvGrpSpPr>
        <p:grpSpPr>
          <a:xfrm>
            <a:off x="1828800" y="4819362"/>
            <a:ext cx="1610214" cy="708616"/>
            <a:chOff x="1638300" y="5162716"/>
            <a:chExt cx="1610214" cy="708616"/>
          </a:xfrm>
        </p:grpSpPr>
        <p:pic>
          <p:nvPicPr>
            <p:cNvPr id="35" name="Picture 34" descr="A person wearing a suit and tie&#10;&#10;Description generated with very high confidence">
              <a:extLst>
                <a:ext uri="{FF2B5EF4-FFF2-40B4-BE49-F238E27FC236}">
                  <a16:creationId xmlns:a16="http://schemas.microsoft.com/office/drawing/2014/main" id="{7542A009-0799-4F94-BC9A-B6D5137FB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4" b="8746"/>
            <a:stretch/>
          </p:blipFill>
          <p:spPr>
            <a:xfrm>
              <a:off x="1638300" y="5162716"/>
              <a:ext cx="585216" cy="7086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765074-0389-448C-B4BB-325D4B5C1067}"/>
                </a:ext>
              </a:extLst>
            </p:cNvPr>
            <p:cNvSpPr txBox="1"/>
            <p:nvPr/>
          </p:nvSpPr>
          <p:spPr>
            <a:xfrm>
              <a:off x="2162960" y="5316969"/>
              <a:ext cx="1085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Frank Gonzalez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Estimator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D6744C9-ECDA-4F94-8637-8716148A9FE0}"/>
              </a:ext>
            </a:extLst>
          </p:cNvPr>
          <p:cNvGrpSpPr/>
          <p:nvPr/>
        </p:nvGrpSpPr>
        <p:grpSpPr>
          <a:xfrm>
            <a:off x="5265272" y="4819362"/>
            <a:ext cx="1492692" cy="711815"/>
            <a:chOff x="5048627" y="5184461"/>
            <a:chExt cx="1492692" cy="711815"/>
          </a:xfrm>
        </p:grpSpPr>
        <p:pic>
          <p:nvPicPr>
            <p:cNvPr id="39" name="Picture 38" descr="A person wearing a black dress&#10;&#10;Description generated with very high confidence">
              <a:extLst>
                <a:ext uri="{FF2B5EF4-FFF2-40B4-BE49-F238E27FC236}">
                  <a16:creationId xmlns:a16="http://schemas.microsoft.com/office/drawing/2014/main" id="{199234EC-857E-4B4F-9360-A902B9AC1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7" r="28631" b="4101"/>
            <a:stretch/>
          </p:blipFill>
          <p:spPr>
            <a:xfrm>
              <a:off x="5048627" y="5184461"/>
              <a:ext cx="585216" cy="71181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F5B60A-30A1-435D-916E-9B79495AD210}"/>
                </a:ext>
              </a:extLst>
            </p:cNvPr>
            <p:cNvSpPr txBox="1"/>
            <p:nvPr/>
          </p:nvSpPr>
          <p:spPr>
            <a:xfrm>
              <a:off x="5598432" y="5340313"/>
              <a:ext cx="942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Soula Wynne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Administrator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8F64934-637C-405F-8ACE-EDE2C5EA45C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715388"/>
            <a:ext cx="613401" cy="75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B80043E-7B71-4F7B-8A33-E3559E49E7F2}"/>
              </a:ext>
            </a:extLst>
          </p:cNvPr>
          <p:cNvSpPr txBox="1"/>
          <p:nvPr/>
        </p:nvSpPr>
        <p:spPr>
          <a:xfrm>
            <a:off x="5864770" y="5907401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Vicki Trebian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Administrator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93D674-B38B-46C0-8724-275CE92F5CA1}"/>
              </a:ext>
            </a:extLst>
          </p:cNvPr>
          <p:cNvGrpSpPr/>
          <p:nvPr/>
        </p:nvGrpSpPr>
        <p:grpSpPr>
          <a:xfrm>
            <a:off x="7248383" y="2879813"/>
            <a:ext cx="1819417" cy="693948"/>
            <a:chOff x="6925427" y="3318284"/>
            <a:chExt cx="1819417" cy="693948"/>
          </a:xfrm>
        </p:grpSpPr>
        <p:pic>
          <p:nvPicPr>
            <p:cNvPr id="43" name="Picture 42" descr="A person smiling for the camera&#10;&#10;Description generated with very high confidence">
              <a:extLst>
                <a:ext uri="{FF2B5EF4-FFF2-40B4-BE49-F238E27FC236}">
                  <a16:creationId xmlns:a16="http://schemas.microsoft.com/office/drawing/2014/main" id="{C00579C2-A542-4544-B478-60AF07405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3" r="8092" b="12309"/>
            <a:stretch/>
          </p:blipFill>
          <p:spPr>
            <a:xfrm>
              <a:off x="6925427" y="3318284"/>
              <a:ext cx="609838" cy="6939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69F518D-DA20-4FD2-9D2A-12D81A21647C}"/>
                </a:ext>
              </a:extLst>
            </p:cNvPr>
            <p:cNvSpPr txBox="1"/>
            <p:nvPr/>
          </p:nvSpPr>
          <p:spPr>
            <a:xfrm>
              <a:off x="7489372" y="3465203"/>
              <a:ext cx="1255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Maria Cruz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Labor Compliance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B1319-8919-4E45-8DD9-D0DA6892F976}"/>
              </a:ext>
            </a:extLst>
          </p:cNvPr>
          <p:cNvGrpSpPr/>
          <p:nvPr/>
        </p:nvGrpSpPr>
        <p:grpSpPr>
          <a:xfrm>
            <a:off x="7248383" y="4819362"/>
            <a:ext cx="1819417" cy="715912"/>
            <a:chOff x="6925427" y="5140069"/>
            <a:chExt cx="1819417" cy="715912"/>
          </a:xfrm>
        </p:grpSpPr>
        <p:pic>
          <p:nvPicPr>
            <p:cNvPr id="45" name="Picture 44" descr="A close up of a person&#10;&#10;Description generated with very high confidence">
              <a:extLst>
                <a:ext uri="{FF2B5EF4-FFF2-40B4-BE49-F238E27FC236}">
                  <a16:creationId xmlns:a16="http://schemas.microsoft.com/office/drawing/2014/main" id="{AF3D73E2-DAFE-4A84-BB62-BF7F60D1C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1"/>
            <a:stretch/>
          </p:blipFill>
          <p:spPr>
            <a:xfrm rot="5400000">
              <a:off x="6857834" y="5207662"/>
              <a:ext cx="715912" cy="580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8E88DCB-5487-4DDE-BD90-F92CCB028B70}"/>
                </a:ext>
              </a:extLst>
            </p:cNvPr>
            <p:cNvSpPr txBox="1"/>
            <p:nvPr/>
          </p:nvSpPr>
          <p:spPr>
            <a:xfrm>
              <a:off x="7489372" y="5297969"/>
              <a:ext cx="1255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Hannah Foster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Labor Compliance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6B7D911-77D1-431D-8439-5BC4D94D1791}"/>
              </a:ext>
            </a:extLst>
          </p:cNvPr>
          <p:cNvGrpSpPr/>
          <p:nvPr/>
        </p:nvGrpSpPr>
        <p:grpSpPr>
          <a:xfrm>
            <a:off x="7248383" y="5744929"/>
            <a:ext cx="1819417" cy="707886"/>
            <a:chOff x="6925427" y="6074051"/>
            <a:chExt cx="1819417" cy="707886"/>
          </a:xfrm>
        </p:grpSpPr>
        <p:pic>
          <p:nvPicPr>
            <p:cNvPr id="47" name="Picture 46" descr="A person smiling for the camera&#10;&#10;Description generated with very high confidence">
              <a:extLst>
                <a:ext uri="{FF2B5EF4-FFF2-40B4-BE49-F238E27FC236}">
                  <a16:creationId xmlns:a16="http://schemas.microsoft.com/office/drawing/2014/main" id="{6C7625F3-591E-4704-B5DB-A2DCA0144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1" t="19106" r="9169" b="9287"/>
            <a:stretch/>
          </p:blipFill>
          <p:spPr>
            <a:xfrm>
              <a:off x="6925427" y="6074051"/>
              <a:ext cx="577473" cy="70788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87C29FF-885D-41EC-AB5E-22AF8B226A9D}"/>
                </a:ext>
              </a:extLst>
            </p:cNvPr>
            <p:cNvSpPr txBox="1"/>
            <p:nvPr/>
          </p:nvSpPr>
          <p:spPr>
            <a:xfrm>
              <a:off x="7489372" y="6227939"/>
              <a:ext cx="1255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Amanda Foster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Labor Compliance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2B5BCF-430E-48BF-B482-50BABC9A1653}"/>
              </a:ext>
            </a:extLst>
          </p:cNvPr>
          <p:cNvGrpSpPr/>
          <p:nvPr/>
        </p:nvGrpSpPr>
        <p:grpSpPr>
          <a:xfrm>
            <a:off x="7248383" y="3868306"/>
            <a:ext cx="1740869" cy="701134"/>
            <a:chOff x="6925427" y="4189013"/>
            <a:chExt cx="1740869" cy="701134"/>
          </a:xfrm>
        </p:grpSpPr>
        <p:pic>
          <p:nvPicPr>
            <p:cNvPr id="49" name="Picture 48" descr="A person posing for the camera&#10;&#10;Description generated with very high confidence">
              <a:extLst>
                <a:ext uri="{FF2B5EF4-FFF2-40B4-BE49-F238E27FC236}">
                  <a16:creationId xmlns:a16="http://schemas.microsoft.com/office/drawing/2014/main" id="{6B404168-BBD3-429E-8E50-395B33437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1" b="11987"/>
            <a:stretch/>
          </p:blipFill>
          <p:spPr>
            <a:xfrm>
              <a:off x="6925427" y="4189013"/>
              <a:ext cx="585216" cy="7011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88DC5-3A4B-4399-AAA1-7C019A383CCE}"/>
                </a:ext>
              </a:extLst>
            </p:cNvPr>
            <p:cNvSpPr txBox="1"/>
            <p:nvPr/>
          </p:nvSpPr>
          <p:spPr>
            <a:xfrm>
              <a:off x="7489372" y="4339525"/>
              <a:ext cx="11769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DeAnna Andrews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Small Business 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F8C50C4-DD83-4E6C-84F0-2293FA33A87D}"/>
              </a:ext>
            </a:extLst>
          </p:cNvPr>
          <p:cNvSpPr txBox="1"/>
          <p:nvPr/>
        </p:nvSpPr>
        <p:spPr>
          <a:xfrm>
            <a:off x="3081745" y="6491722"/>
            <a:ext cx="29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  <a:hlinkClick r:id="rId23"/>
              </a:rPr>
              <a:t>CaliBizOutreach@Sundt.com</a:t>
            </a: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cid:image003.jpg@01CF3C30.49468990">
            <a:extLst>
              <a:ext uri="{FF2B5EF4-FFF2-40B4-BE49-F238E27FC236}">
                <a16:creationId xmlns:a16="http://schemas.microsoft.com/office/drawing/2014/main" id="{F8E46569-834B-42C7-993E-F95B68D8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14" y="3140621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1B4EF-8639-49CE-B13B-D025DFEC4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367" y="2578081"/>
            <a:ext cx="1101633" cy="474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CB3EF-B290-4655-9E0F-CB7C8BFF6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29" y="4863205"/>
            <a:ext cx="1016571" cy="669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A3C3F-3658-48F3-89A7-9509BFFAB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584" y="3428356"/>
            <a:ext cx="1140744" cy="603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F4AE6B-71FF-4F4F-A4C5-368116C25C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26" y="3857655"/>
            <a:ext cx="1070529" cy="1070529"/>
          </a:xfrm>
          <a:prstGeom prst="rect">
            <a:avLst/>
          </a:prstGeom>
        </p:spPr>
      </p:pic>
      <p:pic>
        <p:nvPicPr>
          <p:cNvPr id="13" name="Picture 12" descr="A bridge over a road&#10;&#10;Description generated with high confidence">
            <a:extLst>
              <a:ext uri="{FF2B5EF4-FFF2-40B4-BE49-F238E27FC236}">
                <a16:creationId xmlns:a16="http://schemas.microsoft.com/office/drawing/2014/main" id="{359AABEA-5D88-4BAD-B075-13F0BF9FF1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340" r="1307" b="-340"/>
          <a:stretch/>
        </p:blipFill>
        <p:spPr>
          <a:xfrm>
            <a:off x="4205043" y="4214463"/>
            <a:ext cx="4883633" cy="2790626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87277FC-DA43-4B89-AEC4-B51671CA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C73BE-DEC8-4305-94A1-A001441287A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C7C314-47CB-4A75-9853-E4EF47CDAA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7"/>
          <a:stretch/>
        </p:blipFill>
        <p:spPr>
          <a:xfrm>
            <a:off x="-1" y="-11001"/>
            <a:ext cx="4952049" cy="29432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AD76E6-4CC7-4CFF-8B4B-83ED1AA50547}"/>
              </a:ext>
            </a:extLst>
          </p:cNvPr>
          <p:cNvSpPr txBox="1"/>
          <p:nvPr/>
        </p:nvSpPr>
        <p:spPr>
          <a:xfrm>
            <a:off x="926399" y="168190"/>
            <a:ext cx="3092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  <a:latin typeface="Myriad Pro Cond" panose="020B0506030403020204" pitchFamily="34" charset="0"/>
              </a:rPr>
              <a:t>Airport Support Facility</a:t>
            </a:r>
          </a:p>
        </p:txBody>
      </p:sp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4CFEA5-B0E0-41BA-BECA-3DAD460D76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11" y="619125"/>
            <a:ext cx="942342" cy="6635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DB369D-7BE2-45F9-AC15-280F32F5C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3445" y="689713"/>
            <a:ext cx="678355" cy="592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D38714-D6A9-4458-9451-761B41E3FD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9467" y="673081"/>
            <a:ext cx="950792" cy="5929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FE39A0-3FBF-4259-B9BD-F5B97F77B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4452" y="744595"/>
            <a:ext cx="768548" cy="4618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DEA79C-67AA-4358-AECD-570AFF75B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330306"/>
            <a:ext cx="1062037" cy="561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0FB36A-BEF7-4B62-9433-50BD9B0691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6074" y="1305868"/>
            <a:ext cx="996585" cy="4793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995EF8-8817-4AF1-BE7F-ABE6D37D93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7670" y="1216718"/>
            <a:ext cx="776330" cy="7517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A31CCD-0263-47AF-8C7A-0241F76A6E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0763" y="1971867"/>
            <a:ext cx="1003387" cy="4538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E8A8E4-88BD-4D27-B5A4-5374BAEE73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2372" y="1284486"/>
            <a:ext cx="585788" cy="6286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254512-B955-4CA3-BB6F-B4372D375C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67069" y="2025631"/>
            <a:ext cx="1030019" cy="628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62063B-CEE7-480A-B5E4-12DE1A9BB9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43336" y="2325311"/>
            <a:ext cx="1223575" cy="4538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CE29A0-97C4-496A-BB12-414AAAC810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4600" y="2806681"/>
            <a:ext cx="775071" cy="5421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46118E-664F-4CF1-83E8-E8B3E76B3F9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65625" y="2670899"/>
            <a:ext cx="1727443" cy="364382"/>
          </a:xfrm>
          <a:prstGeom prst="rect">
            <a:avLst/>
          </a:prstGeom>
        </p:spPr>
      </p:pic>
      <p:pic>
        <p:nvPicPr>
          <p:cNvPr id="29" name="Picture 2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37E0BEB-32C8-40A3-849D-E85673ED6B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7" y="3509614"/>
            <a:ext cx="988534" cy="696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0086C61-21D4-4591-B5C3-A959F4F58C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8859" y="3536723"/>
            <a:ext cx="969853" cy="6048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12EF17-6721-4930-AC90-786B43750C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86" y="4527700"/>
            <a:ext cx="768548" cy="4618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A1E9BFF-ADCD-484D-B538-F7D5AD7C7F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0505" y="4350690"/>
            <a:ext cx="996585" cy="4793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A3D902-E6C1-4403-A6E1-A5D2E20379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9011" y="4214463"/>
            <a:ext cx="776330" cy="751763"/>
          </a:xfrm>
          <a:prstGeom prst="rect">
            <a:avLst/>
          </a:prstGeom>
        </p:spPr>
      </p:pic>
      <p:pic>
        <p:nvPicPr>
          <p:cNvPr id="34" name="Picture 3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C54A176-8025-4224-B4BF-FC70C49398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61" y="6066629"/>
            <a:ext cx="1372686" cy="3753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F01046-F9E0-493A-B95C-D0EE9B6A32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937" y="5182509"/>
            <a:ext cx="1927225" cy="443740"/>
          </a:xfrm>
          <a:prstGeom prst="rect">
            <a:avLst/>
          </a:prstGeom>
        </p:spPr>
      </p:pic>
      <p:pic>
        <p:nvPicPr>
          <p:cNvPr id="36" name="Picture 35" descr="A close up of a logo&#10;&#10;Description generated with high confidence">
            <a:extLst>
              <a:ext uri="{FF2B5EF4-FFF2-40B4-BE49-F238E27FC236}">
                <a16:creationId xmlns:a16="http://schemas.microsoft.com/office/drawing/2014/main" id="{B11AF50E-C5C5-4067-B8A6-4BD9EA2ECE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71" y="5116051"/>
            <a:ext cx="996585" cy="809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2A5219-4AEB-4DFF-9FC8-9191D306C3A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88107" y="6313885"/>
            <a:ext cx="1355528" cy="44863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65B6EAD-9DAF-41A4-9E1C-BCEA02125A0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6689" y="5679318"/>
            <a:ext cx="1683976" cy="4025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CD22E15-E0BB-48A9-B64A-2FBC49234CB6}"/>
              </a:ext>
            </a:extLst>
          </p:cNvPr>
          <p:cNvSpPr txBox="1"/>
          <p:nvPr/>
        </p:nvSpPr>
        <p:spPr>
          <a:xfrm>
            <a:off x="5610822" y="1717"/>
            <a:ext cx="29376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u="sng" dirty="0">
                <a:latin typeface="Myriad Pro Cond" panose="020B0506030403020204" pitchFamily="34" charset="0"/>
              </a:rPr>
              <a:t>ASF Design Team Partners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25A6DB-1CC0-4FCF-8277-0D97F79B716F}"/>
              </a:ext>
            </a:extLst>
          </p:cNvPr>
          <p:cNvSpPr txBox="1"/>
          <p:nvPr/>
        </p:nvSpPr>
        <p:spPr>
          <a:xfrm>
            <a:off x="550547" y="2893883"/>
            <a:ext cx="35294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u="sng" dirty="0">
                <a:latin typeface="Myriad Pro Cond" panose="020B0506030403020204" pitchFamily="34" charset="0"/>
              </a:rPr>
              <a:t>Air Cargo Design Team 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A989F-828E-4689-9102-9A1B5E76401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80812" y="1868681"/>
            <a:ext cx="1259595" cy="3435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69B8F04-D6E7-4975-AE4F-1B9721D66F4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04700" y="3148741"/>
            <a:ext cx="1683976" cy="402511"/>
          </a:xfrm>
          <a:prstGeom prst="rect">
            <a:avLst/>
          </a:prstGeom>
        </p:spPr>
      </p:pic>
      <p:pic>
        <p:nvPicPr>
          <p:cNvPr id="43" name="Picture 4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A8E6339-E4FD-4508-95B7-927A9BF3CA3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03" y="3634730"/>
            <a:ext cx="1372686" cy="375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320AD-9E9B-4E13-9488-CE382CB83B0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45" y="3590717"/>
            <a:ext cx="1219200" cy="510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95087-5773-4B82-9173-EB1BD919DB96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39"/>
          <a:stretch/>
        </p:blipFill>
        <p:spPr>
          <a:xfrm>
            <a:off x="6214725" y="3668390"/>
            <a:ext cx="1134150" cy="3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5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ABC80-7E69-47AE-83D4-CD7AF99C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93A4B-8DE2-4936-81D6-867AB7A740D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B4364-A11C-4332-A3A0-4B3B2978C436}"/>
              </a:ext>
            </a:extLst>
          </p:cNvPr>
          <p:cNvSpPr txBox="1"/>
          <p:nvPr/>
        </p:nvSpPr>
        <p:spPr>
          <a:xfrm>
            <a:off x="3284019" y="6214167"/>
            <a:ext cx="25759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 Cond" panose="020B0506030403020204" pitchFamily="34" charset="0"/>
              </a:rPr>
              <a:t>Project Site Logistics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F8AAAD-AEF5-4770-B1B5-48C112F5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525000" cy="6196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3" y="6234989"/>
            <a:ext cx="720067" cy="5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32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68139-A7D4-4CB4-80C8-D75C082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93A4B-8DE2-4936-81D6-867AB7A740D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DCE77-95C6-4527-A747-1ECEDFA4C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5"/>
          <a:stretch/>
        </p:blipFill>
        <p:spPr>
          <a:xfrm>
            <a:off x="0" y="0"/>
            <a:ext cx="9144000" cy="4072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27AFB7-37A4-4A78-BB24-93703366FFD6}"/>
              </a:ext>
            </a:extLst>
          </p:cNvPr>
          <p:cNvSpPr txBox="1"/>
          <p:nvPr/>
        </p:nvSpPr>
        <p:spPr>
          <a:xfrm flipH="1">
            <a:off x="609598" y="4600818"/>
            <a:ext cx="3962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yriad Pro Cond" panose="020B0506030403020204" pitchFamily="34" charset="0"/>
              </a:rPr>
              <a:t>Bid Package Finishes Release: </a:t>
            </a:r>
            <a:r>
              <a:rPr lang="en-US" sz="2000" dirty="0">
                <a:latin typeface="Myriad Pro Cond" panose="020B0506030403020204" pitchFamily="34" charset="0"/>
              </a:rPr>
              <a:t>Winter 2019</a:t>
            </a:r>
          </a:p>
          <a:p>
            <a:r>
              <a:rPr lang="en-US" sz="2000" b="1" dirty="0">
                <a:latin typeface="Myriad Pro Cond" panose="020B0506030403020204" pitchFamily="34" charset="0"/>
              </a:rPr>
              <a:t>Bid Due Date: </a:t>
            </a:r>
            <a:r>
              <a:rPr lang="en-US" sz="2000" dirty="0">
                <a:latin typeface="Myriad Pro Cond" panose="020B0506030403020204" pitchFamily="34" charset="0"/>
              </a:rPr>
              <a:t>Winter 2019</a:t>
            </a:r>
          </a:p>
          <a:p>
            <a:r>
              <a:rPr lang="en-US" sz="2000" b="1" dirty="0">
                <a:latin typeface="Myriad Pro Cond" panose="020B0506030403020204" pitchFamily="34" charset="0"/>
              </a:rPr>
              <a:t>Construction </a:t>
            </a:r>
            <a:r>
              <a:rPr lang="en-US" sz="20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Start</a:t>
            </a:r>
            <a:r>
              <a:rPr lang="en-US" sz="2000" b="1" dirty="0">
                <a:latin typeface="Myriad Pro Cond" panose="020B0506030403020204" pitchFamily="34" charset="0"/>
              </a:rPr>
              <a:t> Date: </a:t>
            </a:r>
            <a:r>
              <a:rPr lang="en-US" sz="2000" dirty="0">
                <a:latin typeface="Myriad Pro Cond" panose="020B0506030403020204" pitchFamily="34" charset="0"/>
              </a:rPr>
              <a:t>December 2018</a:t>
            </a:r>
          </a:p>
          <a:p>
            <a:r>
              <a:rPr lang="en-US" sz="2000" b="1" dirty="0">
                <a:latin typeface="Myriad Pro Cond" panose="020B0506030403020204" pitchFamily="34" charset="0"/>
              </a:rPr>
              <a:t>Construction </a:t>
            </a:r>
            <a:r>
              <a:rPr lang="en-US" sz="20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Finish</a:t>
            </a:r>
            <a:r>
              <a:rPr lang="en-US" sz="2000" b="1" dirty="0">
                <a:latin typeface="Myriad Pro Cond" panose="020B0506030403020204" pitchFamily="34" charset="0"/>
              </a:rPr>
              <a:t> Date: </a:t>
            </a:r>
            <a:r>
              <a:rPr lang="en-US" sz="2000" dirty="0">
                <a:latin typeface="Myriad Pro Cond" panose="020B0506030403020204" pitchFamily="34" charset="0"/>
              </a:rPr>
              <a:t>Winter 2020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3944" y="0"/>
            <a:ext cx="9191888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6142A1-740C-44E3-B1F0-EC91D4125C50}"/>
              </a:ext>
            </a:extLst>
          </p:cNvPr>
          <p:cNvSpPr txBox="1"/>
          <p:nvPr/>
        </p:nvSpPr>
        <p:spPr>
          <a:xfrm>
            <a:off x="-15962" y="62787"/>
            <a:ext cx="9175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 Cond" panose="020B0506030403020204" pitchFamily="34" charset="0"/>
              </a:rPr>
              <a:t>Airport Support Facilities (ASF)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EE85A-EF41-4B6B-8723-E61CBBD90936}"/>
              </a:ext>
            </a:extLst>
          </p:cNvPr>
          <p:cNvSpPr txBox="1"/>
          <p:nvPr/>
        </p:nvSpPr>
        <p:spPr>
          <a:xfrm>
            <a:off x="609600" y="4077598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Myriad Pro Cond" panose="020B0506030403020204" pitchFamily="34" charset="0"/>
              </a:rPr>
              <a:t>North Side: FMD Warehouse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B5A045-B725-4F1F-A375-8274DA01235E}"/>
              </a:ext>
            </a:extLst>
          </p:cNvPr>
          <p:cNvSpPr txBox="1"/>
          <p:nvPr/>
        </p:nvSpPr>
        <p:spPr>
          <a:xfrm>
            <a:off x="4640218" y="4072498"/>
            <a:ext cx="4587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Myriad Pro Cond" panose="020B0506030403020204" pitchFamily="34" charset="0"/>
              </a:rPr>
              <a:t>South Side: Airline Support Building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E32B3-67FD-451E-921C-36D016F14547}"/>
              </a:ext>
            </a:extLst>
          </p:cNvPr>
          <p:cNvSpPr txBox="1"/>
          <p:nvPr/>
        </p:nvSpPr>
        <p:spPr>
          <a:xfrm flipH="1">
            <a:off x="4800600" y="4595718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yriad Pro Cond" panose="020B0506030403020204" pitchFamily="34" charset="0"/>
              </a:rPr>
              <a:t>Bid Package Release: </a:t>
            </a:r>
            <a:r>
              <a:rPr lang="en-US" sz="2000" dirty="0">
                <a:latin typeface="Myriad Pro Cond" panose="020B0506030403020204" pitchFamily="34" charset="0"/>
              </a:rPr>
              <a:t>Winter 2019</a:t>
            </a:r>
          </a:p>
          <a:p>
            <a:r>
              <a:rPr lang="en-US" sz="2000" b="1" dirty="0">
                <a:latin typeface="Myriad Pro Cond" panose="020B0506030403020204" pitchFamily="34" charset="0"/>
              </a:rPr>
              <a:t>Bid Due Date: </a:t>
            </a:r>
            <a:r>
              <a:rPr lang="en-US" sz="2000" dirty="0">
                <a:latin typeface="Myriad Pro Cond" panose="020B0506030403020204" pitchFamily="34" charset="0"/>
              </a:rPr>
              <a:t>Winter 2019</a:t>
            </a:r>
          </a:p>
          <a:p>
            <a:r>
              <a:rPr lang="en-US" sz="2000" b="1" dirty="0">
                <a:latin typeface="Myriad Pro Cond" panose="020B0506030403020204" pitchFamily="34" charset="0"/>
              </a:rPr>
              <a:t>Construction </a:t>
            </a:r>
            <a:r>
              <a:rPr lang="en-US" sz="20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Start</a:t>
            </a:r>
            <a:r>
              <a:rPr lang="en-US" sz="2000" b="1" dirty="0">
                <a:latin typeface="Myriad Pro Cond" panose="020B0506030403020204" pitchFamily="34" charset="0"/>
              </a:rPr>
              <a:t> Date: </a:t>
            </a:r>
            <a:r>
              <a:rPr lang="en-US" sz="2000" dirty="0">
                <a:latin typeface="Myriad Pro Cond" panose="020B0506030403020204" pitchFamily="34" charset="0"/>
              </a:rPr>
              <a:t>Summer 2019</a:t>
            </a:r>
          </a:p>
          <a:p>
            <a:r>
              <a:rPr lang="en-US" sz="2000" b="1" dirty="0">
                <a:latin typeface="Myriad Pro Cond" panose="020B0506030403020204" pitchFamily="34" charset="0"/>
              </a:rPr>
              <a:t>Construction </a:t>
            </a:r>
            <a:r>
              <a:rPr lang="en-US" sz="20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Finish</a:t>
            </a:r>
            <a:r>
              <a:rPr lang="en-US" sz="2000" b="1" dirty="0">
                <a:latin typeface="Myriad Pro Cond" panose="020B0506030403020204" pitchFamily="34" charset="0"/>
              </a:rPr>
              <a:t> Date: </a:t>
            </a:r>
            <a:r>
              <a:rPr lang="en-US" sz="2000" dirty="0">
                <a:latin typeface="Myriad Pro Cond" panose="020B0506030403020204" pitchFamily="34" charset="0"/>
              </a:rPr>
              <a:t>Summer 2020</a:t>
            </a:r>
          </a:p>
        </p:txBody>
      </p:sp>
    </p:spTree>
    <p:extLst>
      <p:ext uri="{BB962C8B-B14F-4D97-AF65-F5344CB8AC3E}">
        <p14:creationId xmlns:p14="http://schemas.microsoft.com/office/powerpoint/2010/main" val="349648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ABC80-7E69-47AE-83D4-CD7AF99C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93A4B-8DE2-4936-81D6-867AB7A740D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89C9E-932A-4A6D-8678-84895FCCF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9" t="8813" r="12583" b="8522"/>
          <a:stretch/>
        </p:blipFill>
        <p:spPr>
          <a:xfrm>
            <a:off x="-19050" y="-41755"/>
            <a:ext cx="9163050" cy="6137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EB4364-A11C-4332-A3A0-4B3B2978C436}"/>
              </a:ext>
            </a:extLst>
          </p:cNvPr>
          <p:cNvSpPr txBox="1"/>
          <p:nvPr/>
        </p:nvSpPr>
        <p:spPr>
          <a:xfrm>
            <a:off x="1676400" y="6231907"/>
            <a:ext cx="647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 Cond" panose="020B0506030403020204" pitchFamily="34" charset="0"/>
              </a:rPr>
              <a:t>North Side Site – Facilities Management Department</a:t>
            </a:r>
            <a:endParaRPr lang="en-US" sz="2800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E73635-1D9D-4D34-A786-2D3071A41C60}"/>
              </a:ext>
            </a:extLst>
          </p:cNvPr>
          <p:cNvSpPr/>
          <p:nvPr/>
        </p:nvSpPr>
        <p:spPr>
          <a:xfrm>
            <a:off x="0" y="-41755"/>
            <a:ext cx="9144000" cy="61377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10717" y="345103"/>
            <a:ext cx="7224665" cy="4925085"/>
          </a:xfrm>
          <a:custGeom>
            <a:avLst/>
            <a:gdLst>
              <a:gd name="connsiteX0" fmla="*/ 6111089 w 7224665"/>
              <a:gd name="connsiteY0" fmla="*/ 688063 h 4925085"/>
              <a:gd name="connsiteX1" fmla="*/ 0 w 7224665"/>
              <a:gd name="connsiteY1" fmla="*/ 0 h 4925085"/>
              <a:gd name="connsiteX2" fmla="*/ 36213 w 7224665"/>
              <a:gd name="connsiteY2" fmla="*/ 4925085 h 4925085"/>
              <a:gd name="connsiteX3" fmla="*/ 5341544 w 7224665"/>
              <a:gd name="connsiteY3" fmla="*/ 4906978 h 4925085"/>
              <a:gd name="connsiteX4" fmla="*/ 7224665 w 7224665"/>
              <a:gd name="connsiteY4" fmla="*/ 1738265 h 4925085"/>
              <a:gd name="connsiteX5" fmla="*/ 7224665 w 7224665"/>
              <a:gd name="connsiteY5" fmla="*/ 688063 h 4925085"/>
              <a:gd name="connsiteX6" fmla="*/ 5269116 w 7224665"/>
              <a:gd name="connsiteY6" fmla="*/ 9053 h 4925085"/>
              <a:gd name="connsiteX7" fmla="*/ 18106 w 7224665"/>
              <a:gd name="connsiteY7" fmla="*/ 27160 h 4925085"/>
              <a:gd name="connsiteX8" fmla="*/ 18106 w 7224665"/>
              <a:gd name="connsiteY8" fmla="*/ 27160 h 4925085"/>
              <a:gd name="connsiteX9" fmla="*/ 6111089 w 7224665"/>
              <a:gd name="connsiteY9" fmla="*/ 688063 h 492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24665" h="4925085">
                <a:moveTo>
                  <a:pt x="6111089" y="688063"/>
                </a:moveTo>
                <a:lnTo>
                  <a:pt x="0" y="0"/>
                </a:lnTo>
                <a:lnTo>
                  <a:pt x="36213" y="4925085"/>
                </a:lnTo>
                <a:lnTo>
                  <a:pt x="5341544" y="4906978"/>
                </a:lnTo>
                <a:lnTo>
                  <a:pt x="7224665" y="1738265"/>
                </a:lnTo>
                <a:lnTo>
                  <a:pt x="7224665" y="688063"/>
                </a:lnTo>
                <a:lnTo>
                  <a:pt x="5269116" y="9053"/>
                </a:lnTo>
                <a:lnTo>
                  <a:pt x="18106" y="27160"/>
                </a:lnTo>
                <a:lnTo>
                  <a:pt x="18106" y="27160"/>
                </a:lnTo>
                <a:lnTo>
                  <a:pt x="6111089" y="688063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5A918-B154-41AE-B7F3-28749EFD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0999"/>
            <a:ext cx="5257800" cy="4835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248400" y="1035483"/>
            <a:ext cx="1086982" cy="10219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1035483"/>
            <a:ext cx="1086982" cy="10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ABC80-7E69-47AE-83D4-CD7AF99C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93A4B-8DE2-4936-81D6-867AB7A740D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89C9E-932A-4A6D-8678-84895FCCF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6" t="9375" r="17043" b="19811"/>
          <a:stretch/>
        </p:blipFill>
        <p:spPr>
          <a:xfrm>
            <a:off x="0" y="-10246"/>
            <a:ext cx="9144000" cy="6177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EB4364-A11C-4332-A3A0-4B3B2978C436}"/>
              </a:ext>
            </a:extLst>
          </p:cNvPr>
          <p:cNvSpPr txBox="1"/>
          <p:nvPr/>
        </p:nvSpPr>
        <p:spPr>
          <a:xfrm>
            <a:off x="2050304" y="6221988"/>
            <a:ext cx="58340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 Cond" panose="020B0506030403020204" pitchFamily="34" charset="0"/>
              </a:rPr>
              <a:t>Project Site – Airport Fueling Operations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D17DA7-F70A-42B9-9C20-E63B5F74F09C}"/>
              </a:ext>
            </a:extLst>
          </p:cNvPr>
          <p:cNvSpPr/>
          <p:nvPr/>
        </p:nvSpPr>
        <p:spPr>
          <a:xfrm>
            <a:off x="0" y="0"/>
            <a:ext cx="9204890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6C7B45-CA49-4FDB-A788-56F32E22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4619">
            <a:off x="347338" y="869089"/>
            <a:ext cx="3065571" cy="183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DDB92-911F-45A3-BBB8-5A946E833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904" y="1524000"/>
            <a:ext cx="4953000" cy="4334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8B392B0-6DF5-40B9-BA7B-89E57F03E0F6}"/>
              </a:ext>
            </a:extLst>
          </p:cNvPr>
          <p:cNvSpPr/>
          <p:nvPr/>
        </p:nvSpPr>
        <p:spPr>
          <a:xfrm>
            <a:off x="3505200" y="30480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3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ABC80-7E69-47AE-83D4-CD7AF99C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93A4B-8DE2-4936-81D6-867AB7A740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89C9E-932A-4A6D-8678-84895FCCF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3" t="10901" r="12873" b="22555"/>
          <a:stretch/>
        </p:blipFill>
        <p:spPr>
          <a:xfrm>
            <a:off x="0" y="0"/>
            <a:ext cx="9151258" cy="6157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EB4364-A11C-4332-A3A0-4B3B2978C436}"/>
              </a:ext>
            </a:extLst>
          </p:cNvPr>
          <p:cNvSpPr txBox="1"/>
          <p:nvPr/>
        </p:nvSpPr>
        <p:spPr>
          <a:xfrm>
            <a:off x="2018127" y="6255382"/>
            <a:ext cx="51077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 Cond" panose="020B0506030403020204" pitchFamily="34" charset="0"/>
              </a:rPr>
              <a:t>South Side Site – Airline Support Building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4141D4-CCCE-4444-B17E-94BFE287BCA4}"/>
              </a:ext>
            </a:extLst>
          </p:cNvPr>
          <p:cNvSpPr/>
          <p:nvPr/>
        </p:nvSpPr>
        <p:spPr>
          <a:xfrm>
            <a:off x="0" y="0"/>
            <a:ext cx="9144000" cy="6157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-19050" y="9525"/>
            <a:ext cx="7515225" cy="5876925"/>
          </a:xfrm>
          <a:custGeom>
            <a:avLst/>
            <a:gdLst>
              <a:gd name="connsiteX0" fmla="*/ 7496175 w 7515225"/>
              <a:gd name="connsiteY0" fmla="*/ 4714875 h 5876925"/>
              <a:gd name="connsiteX1" fmla="*/ 6496050 w 7515225"/>
              <a:gd name="connsiteY1" fmla="*/ 0 h 5876925"/>
              <a:gd name="connsiteX2" fmla="*/ 19050 w 7515225"/>
              <a:gd name="connsiteY2" fmla="*/ 9525 h 5876925"/>
              <a:gd name="connsiteX3" fmla="*/ 0 w 7515225"/>
              <a:gd name="connsiteY3" fmla="*/ 3962400 h 5876925"/>
              <a:gd name="connsiteX4" fmla="*/ 4248150 w 7515225"/>
              <a:gd name="connsiteY4" fmla="*/ 5867400 h 5876925"/>
              <a:gd name="connsiteX5" fmla="*/ 7515225 w 7515225"/>
              <a:gd name="connsiteY5" fmla="*/ 5876925 h 5876925"/>
              <a:gd name="connsiteX6" fmla="*/ 7496175 w 7515225"/>
              <a:gd name="connsiteY6" fmla="*/ 4714875 h 587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15225" h="5876925">
                <a:moveTo>
                  <a:pt x="7496175" y="4714875"/>
                </a:moveTo>
                <a:lnTo>
                  <a:pt x="6496050" y="0"/>
                </a:lnTo>
                <a:lnTo>
                  <a:pt x="19050" y="9525"/>
                </a:lnTo>
                <a:lnTo>
                  <a:pt x="0" y="3962400"/>
                </a:lnTo>
                <a:lnTo>
                  <a:pt x="4248150" y="5867400"/>
                </a:lnTo>
                <a:lnTo>
                  <a:pt x="7515225" y="5876925"/>
                </a:lnTo>
                <a:lnTo>
                  <a:pt x="7496175" y="4714875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2EEB9-39F6-4554-8B06-A5E106A6A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477001" cy="3962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1000" y="4724400"/>
            <a:ext cx="3276600" cy="114300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4714875"/>
            <a:ext cx="33147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40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6837" r="4478" b="13315"/>
          <a:stretch/>
        </p:blipFill>
        <p:spPr>
          <a:xfrm>
            <a:off x="-23944" y="-762000"/>
            <a:ext cx="9167944" cy="53623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385AA-0B5F-4B74-9600-17B6AE31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93A4B-8DE2-4936-81D6-867AB7A740D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2939C-9E13-4DB9-AA68-59AA0B20D9AD}"/>
              </a:ext>
            </a:extLst>
          </p:cNvPr>
          <p:cNvSpPr txBox="1"/>
          <p:nvPr/>
        </p:nvSpPr>
        <p:spPr>
          <a:xfrm flipH="1">
            <a:off x="2514600" y="4952353"/>
            <a:ext cx="48654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Myriad Pro Cond" panose="020B0506030403020204" pitchFamily="34" charset="0"/>
              </a:rPr>
              <a:t>Bid Package Release: </a:t>
            </a:r>
            <a:r>
              <a:rPr lang="en-US" sz="2500" dirty="0">
                <a:latin typeface="Myriad Pro Cond" panose="020B0506030403020204" pitchFamily="34" charset="0"/>
              </a:rPr>
              <a:t>Spring 2019</a:t>
            </a:r>
          </a:p>
          <a:p>
            <a:r>
              <a:rPr lang="en-US" sz="2500" b="1" dirty="0">
                <a:latin typeface="Myriad Pro Cond" panose="020B0506030403020204" pitchFamily="34" charset="0"/>
              </a:rPr>
              <a:t>Bid Due Date: </a:t>
            </a:r>
            <a:r>
              <a:rPr lang="en-US" sz="2500" dirty="0">
                <a:latin typeface="Myriad Pro Cond" panose="020B0506030403020204" pitchFamily="34" charset="0"/>
              </a:rPr>
              <a:t>Spring 2019</a:t>
            </a:r>
          </a:p>
          <a:p>
            <a:r>
              <a:rPr lang="en-US" sz="2500" b="1" dirty="0">
                <a:latin typeface="Myriad Pro Cond" panose="020B0506030403020204" pitchFamily="34" charset="0"/>
              </a:rPr>
              <a:t>Construction </a:t>
            </a:r>
            <a:r>
              <a:rPr lang="en-US" sz="25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Start</a:t>
            </a:r>
            <a:r>
              <a:rPr lang="en-US" sz="2500" b="1" dirty="0">
                <a:latin typeface="Myriad Pro Cond" panose="020B0506030403020204" pitchFamily="34" charset="0"/>
              </a:rPr>
              <a:t> Date: </a:t>
            </a:r>
            <a:r>
              <a:rPr lang="en-US" sz="2500" dirty="0">
                <a:latin typeface="Myriad Pro Cond" panose="020B0506030403020204" pitchFamily="34" charset="0"/>
              </a:rPr>
              <a:t>TBD</a:t>
            </a:r>
          </a:p>
          <a:p>
            <a:r>
              <a:rPr lang="en-US" sz="2500" b="1" dirty="0">
                <a:latin typeface="Myriad Pro Cond" panose="020B0506030403020204" pitchFamily="34" charset="0"/>
              </a:rPr>
              <a:t>Construction </a:t>
            </a:r>
            <a:r>
              <a:rPr lang="en-US" sz="25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Finish</a:t>
            </a:r>
            <a:r>
              <a:rPr lang="en-US" sz="2500" b="1" dirty="0">
                <a:latin typeface="Myriad Pro Cond" panose="020B0506030403020204" pitchFamily="34" charset="0"/>
              </a:rPr>
              <a:t> Date: </a:t>
            </a:r>
            <a:r>
              <a:rPr lang="en-US" sz="2500" dirty="0">
                <a:latin typeface="Myriad Pro Cond" panose="020B0506030403020204" pitchFamily="34" charset="0"/>
              </a:rPr>
              <a:t>TBD</a:t>
            </a:r>
          </a:p>
        </p:txBody>
      </p:sp>
      <p:sp>
        <p:nvSpPr>
          <p:cNvPr id="9" name="Rectangle 8"/>
          <p:cNvSpPr/>
          <p:nvPr/>
        </p:nvSpPr>
        <p:spPr>
          <a:xfrm>
            <a:off x="-23944" y="-152400"/>
            <a:ext cx="9191888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4753C-ED9C-4284-9F9D-2BF7D5DBA7A9}"/>
              </a:ext>
            </a:extLst>
          </p:cNvPr>
          <p:cNvSpPr txBox="1"/>
          <p:nvPr/>
        </p:nvSpPr>
        <p:spPr>
          <a:xfrm>
            <a:off x="-90714" y="-152400"/>
            <a:ext cx="923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yriad Pro Cond" panose="020B0506030403020204" pitchFamily="34" charset="0"/>
              </a:rPr>
              <a:t>Air Cargo Facility</a:t>
            </a:r>
          </a:p>
        </p:txBody>
      </p:sp>
    </p:spTree>
    <p:extLst>
      <p:ext uri="{BB962C8B-B14F-4D97-AF65-F5344CB8AC3E}">
        <p14:creationId xmlns:p14="http://schemas.microsoft.com/office/powerpoint/2010/main" val="2056251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1627D-2582-41B1-9AE8-AEE0995A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93A4B-8DE2-4936-81D6-867AB7A740D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3D45F-637C-413E-8CD4-E2A92FC6C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46" y="18196"/>
            <a:ext cx="9167946" cy="61492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25E20C9-966C-4A8F-94E7-E729352D10B5}"/>
              </a:ext>
            </a:extLst>
          </p:cNvPr>
          <p:cNvSpPr txBox="1"/>
          <p:nvPr/>
        </p:nvSpPr>
        <p:spPr>
          <a:xfrm>
            <a:off x="2121810" y="6193183"/>
            <a:ext cx="49003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 Cond" panose="020B0506030403020204" pitchFamily="34" charset="0"/>
              </a:rPr>
              <a:t>Project Site Logistics – Air Cargo Facility</a:t>
            </a:r>
          </a:p>
        </p:txBody>
      </p:sp>
      <p:sp>
        <p:nvSpPr>
          <p:cNvPr id="2" name="Freeform 1"/>
          <p:cNvSpPr/>
          <p:nvPr/>
        </p:nvSpPr>
        <p:spPr>
          <a:xfrm>
            <a:off x="52852" y="3314935"/>
            <a:ext cx="8215952" cy="2347415"/>
          </a:xfrm>
          <a:custGeom>
            <a:avLst/>
            <a:gdLst>
              <a:gd name="connsiteX0" fmla="*/ 13648 w 8215952"/>
              <a:gd name="connsiteY0" fmla="*/ 1323833 h 2347415"/>
              <a:gd name="connsiteX1" fmla="*/ 696036 w 8215952"/>
              <a:gd name="connsiteY1" fmla="*/ 1296538 h 2347415"/>
              <a:gd name="connsiteX2" fmla="*/ 723332 w 8215952"/>
              <a:gd name="connsiteY2" fmla="*/ 750627 h 2347415"/>
              <a:gd name="connsiteX3" fmla="*/ 1119117 w 8215952"/>
              <a:gd name="connsiteY3" fmla="*/ 750627 h 2347415"/>
              <a:gd name="connsiteX4" fmla="*/ 1487606 w 8215952"/>
              <a:gd name="connsiteY4" fmla="*/ 409433 h 2347415"/>
              <a:gd name="connsiteX5" fmla="*/ 1487606 w 8215952"/>
              <a:gd name="connsiteY5" fmla="*/ 0 h 2347415"/>
              <a:gd name="connsiteX6" fmla="*/ 1869744 w 8215952"/>
              <a:gd name="connsiteY6" fmla="*/ 13648 h 2347415"/>
              <a:gd name="connsiteX7" fmla="*/ 2183642 w 8215952"/>
              <a:gd name="connsiteY7" fmla="*/ 13648 h 2347415"/>
              <a:gd name="connsiteX8" fmla="*/ 3630305 w 8215952"/>
              <a:gd name="connsiteY8" fmla="*/ 1105469 h 2347415"/>
              <a:gd name="connsiteX9" fmla="*/ 5554639 w 8215952"/>
              <a:gd name="connsiteY9" fmla="*/ 1091821 h 2347415"/>
              <a:gd name="connsiteX10" fmla="*/ 5964072 w 8215952"/>
              <a:gd name="connsiteY10" fmla="*/ 1392072 h 2347415"/>
              <a:gd name="connsiteX11" fmla="*/ 7519917 w 8215952"/>
              <a:gd name="connsiteY11" fmla="*/ 1419367 h 2347415"/>
              <a:gd name="connsiteX12" fmla="*/ 7642747 w 8215952"/>
              <a:gd name="connsiteY12" fmla="*/ 1255594 h 2347415"/>
              <a:gd name="connsiteX13" fmla="*/ 8202305 w 8215952"/>
              <a:gd name="connsiteY13" fmla="*/ 1214651 h 2347415"/>
              <a:gd name="connsiteX14" fmla="*/ 8215952 w 8215952"/>
              <a:gd name="connsiteY14" fmla="*/ 1842448 h 2347415"/>
              <a:gd name="connsiteX15" fmla="*/ 8120418 w 8215952"/>
              <a:gd name="connsiteY15" fmla="*/ 2142699 h 2347415"/>
              <a:gd name="connsiteX16" fmla="*/ 7724633 w 8215952"/>
              <a:gd name="connsiteY16" fmla="*/ 2292824 h 2347415"/>
              <a:gd name="connsiteX17" fmla="*/ 6878472 w 8215952"/>
              <a:gd name="connsiteY17" fmla="*/ 2333767 h 2347415"/>
              <a:gd name="connsiteX18" fmla="*/ 5909481 w 8215952"/>
              <a:gd name="connsiteY18" fmla="*/ 2347415 h 2347415"/>
              <a:gd name="connsiteX19" fmla="*/ 5104263 w 8215952"/>
              <a:gd name="connsiteY19" fmla="*/ 2251881 h 2347415"/>
              <a:gd name="connsiteX20" fmla="*/ 4913194 w 8215952"/>
              <a:gd name="connsiteY20" fmla="*/ 1978926 h 2347415"/>
              <a:gd name="connsiteX21" fmla="*/ 4612944 w 8215952"/>
              <a:gd name="connsiteY21" fmla="*/ 2006221 h 2347415"/>
              <a:gd name="connsiteX22" fmla="*/ 4531057 w 8215952"/>
              <a:gd name="connsiteY22" fmla="*/ 2210938 h 2347415"/>
              <a:gd name="connsiteX23" fmla="*/ 4244454 w 8215952"/>
              <a:gd name="connsiteY23" fmla="*/ 2251881 h 2347415"/>
              <a:gd name="connsiteX24" fmla="*/ 4067033 w 8215952"/>
              <a:gd name="connsiteY24" fmla="*/ 1992573 h 2347415"/>
              <a:gd name="connsiteX25" fmla="*/ 0 w 8215952"/>
              <a:gd name="connsiteY25" fmla="*/ 2033517 h 2347415"/>
              <a:gd name="connsiteX26" fmla="*/ 13648 w 8215952"/>
              <a:gd name="connsiteY26" fmla="*/ 1323833 h 234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215952" h="2347415">
                <a:moveTo>
                  <a:pt x="13648" y="1323833"/>
                </a:moveTo>
                <a:lnTo>
                  <a:pt x="696036" y="1296538"/>
                </a:lnTo>
                <a:lnTo>
                  <a:pt x="723332" y="750627"/>
                </a:lnTo>
                <a:lnTo>
                  <a:pt x="1119117" y="750627"/>
                </a:lnTo>
                <a:lnTo>
                  <a:pt x="1487606" y="409433"/>
                </a:lnTo>
                <a:lnTo>
                  <a:pt x="1487606" y="0"/>
                </a:lnTo>
                <a:lnTo>
                  <a:pt x="1869744" y="13648"/>
                </a:lnTo>
                <a:lnTo>
                  <a:pt x="2183642" y="13648"/>
                </a:lnTo>
                <a:lnTo>
                  <a:pt x="3630305" y="1105469"/>
                </a:lnTo>
                <a:lnTo>
                  <a:pt x="5554639" y="1091821"/>
                </a:lnTo>
                <a:lnTo>
                  <a:pt x="5964072" y="1392072"/>
                </a:lnTo>
                <a:lnTo>
                  <a:pt x="7519917" y="1419367"/>
                </a:lnTo>
                <a:lnTo>
                  <a:pt x="7642747" y="1255594"/>
                </a:lnTo>
                <a:lnTo>
                  <a:pt x="8202305" y="1214651"/>
                </a:lnTo>
                <a:lnTo>
                  <a:pt x="8215952" y="1842448"/>
                </a:lnTo>
                <a:lnTo>
                  <a:pt x="8120418" y="2142699"/>
                </a:lnTo>
                <a:lnTo>
                  <a:pt x="7724633" y="2292824"/>
                </a:lnTo>
                <a:lnTo>
                  <a:pt x="6878472" y="2333767"/>
                </a:lnTo>
                <a:lnTo>
                  <a:pt x="5909481" y="2347415"/>
                </a:lnTo>
                <a:lnTo>
                  <a:pt x="5104263" y="2251881"/>
                </a:lnTo>
                <a:lnTo>
                  <a:pt x="4913194" y="1978926"/>
                </a:lnTo>
                <a:lnTo>
                  <a:pt x="4612944" y="2006221"/>
                </a:lnTo>
                <a:lnTo>
                  <a:pt x="4531057" y="2210938"/>
                </a:lnTo>
                <a:lnTo>
                  <a:pt x="4244454" y="2251881"/>
                </a:lnTo>
                <a:lnTo>
                  <a:pt x="4067033" y="1992573"/>
                </a:lnTo>
                <a:lnTo>
                  <a:pt x="0" y="2033517"/>
                </a:lnTo>
                <a:lnTo>
                  <a:pt x="13648" y="1323833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039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FFFFFF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1997</TotalTime>
  <Words>796</Words>
  <Application>Microsoft Office PowerPoint</Application>
  <PresentationFormat>On-screen Show (4:3)</PresentationFormat>
  <Paragraphs>242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Myriad Pro</vt:lpstr>
      <vt:lpstr>Myriad Pro Cond</vt:lpstr>
      <vt:lpstr>Myriad Pro Light</vt:lpstr>
      <vt:lpstr>Wingdings</vt:lpstr>
      <vt:lpstr>Wingdings 3</vt:lpstr>
      <vt:lpstr>Office Theme</vt:lpstr>
      <vt:lpstr>WELCOME to Sundt Construction’s Networking &amp; Partnering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CONTRACTOR  PRE-CONSTRUCTION  ORIENTATION                                  J.6 KEY POINTS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San Diego Airport Authority MAAC Event Center All the Exhibitors</vt:lpstr>
    </vt:vector>
  </TitlesOfParts>
  <Company>Sundt Construction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Prequalification Process</dc:title>
  <dc:creator>kmburnett</dc:creator>
  <cp:lastModifiedBy>DeAnna Andrews</cp:lastModifiedBy>
  <cp:revision>159</cp:revision>
  <dcterms:created xsi:type="dcterms:W3CDTF">2010-02-16T02:09:52Z</dcterms:created>
  <dcterms:modified xsi:type="dcterms:W3CDTF">2018-12-04T19:02:13Z</dcterms:modified>
</cp:coreProperties>
</file>